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embeddings/Microsoft___2.bin" ContentType="application/vnd.openxmlformats-officedocument.oleObject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__1.bin" ContentType="application/vnd.openxmlformats-officedocument.oleObject"/>
  <Override PartName="/ppt/slides/slide3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embeddings/Microsoft___3.bin" ContentType="application/vnd.openxmlformats-officedocument.oleObject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61" r:id="rId5"/>
    <p:sldId id="262" r:id="rId6"/>
    <p:sldId id="270" r:id="rId7"/>
    <p:sldId id="263" r:id="rId8"/>
    <p:sldId id="277" r:id="rId9"/>
    <p:sldId id="266" r:id="rId10"/>
    <p:sldId id="278" r:id="rId11"/>
    <p:sldId id="272" r:id="rId12"/>
    <p:sldId id="269" r:id="rId13"/>
    <p:sldId id="268" r:id="rId14"/>
    <p:sldId id="260" r:id="rId15"/>
    <p:sldId id="259" r:id="rId16"/>
    <p:sldId id="271" r:id="rId17"/>
    <p:sldId id="275" r:id="rId18"/>
    <p:sldId id="274" r:id="rId19"/>
    <p:sldId id="279" r:id="rId20"/>
    <p:sldId id="281" r:id="rId21"/>
    <p:sldId id="280" r:id="rId22"/>
    <p:sldId id="282" r:id="rId23"/>
    <p:sldId id="283" r:id="rId24"/>
    <p:sldId id="284" r:id="rId25"/>
    <p:sldId id="289" r:id="rId26"/>
    <p:sldId id="288" r:id="rId27"/>
    <p:sldId id="287" r:id="rId28"/>
    <p:sldId id="286" r:id="rId29"/>
    <p:sldId id="290" r:id="rId30"/>
    <p:sldId id="291" r:id="rId31"/>
    <p:sldId id="292" r:id="rId32"/>
    <p:sldId id="293" r:id="rId33"/>
    <p:sldId id="273" r:id="rId34"/>
    <p:sldId id="267" r:id="rId35"/>
    <p:sldId id="294" r:id="rId36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 varScale="1">
        <p:scale>
          <a:sx n="96" d="100"/>
          <a:sy n="96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ict"/><Relationship Id="rId3" Type="http://schemas.openxmlformats.org/officeDocument/2006/relationships/image" Target="../media/image31.pict"/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115CA-C6D2-4A40-8C4C-9865FA9EEB68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379F9-4F70-5E4D-92C5-ADC9F7AC186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01913D-99EC-994A-A5FD-9573E6419387}" type="slidenum">
              <a:rPr lang="en-GB" altLang="ja-JP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11</a:t>
            </a:fld>
            <a:endParaRPr lang="en-GB" altLang="ja-JP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073479" y="653852"/>
            <a:ext cx="4287784" cy="326642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2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494" y="4344358"/>
            <a:ext cx="5442540" cy="4084802"/>
          </a:xfrm>
          <a:noFill/>
        </p:spPr>
        <p:txBody>
          <a:bodyPr wrap="none" anchor="ctr"/>
          <a:lstStyle/>
          <a:p>
            <a:endParaRPr lang="ja-JP" altLang="en-US"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New windows</a:t>
            </a:r>
            <a:r>
              <a:rPr lang="en-US" altLang="ja-JP" baseline="0" dirty="0" smtClean="0"/>
              <a:t> to the universe is also almost opening through the high energy neutrino as well as gravitational wave channels.</a:t>
            </a:r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CF066-59B3-5C46-875E-237A4AA2500C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7074-9DB1-264F-9299-ABB12E53907E}" type="datetimeFigureOut">
              <a:rPr lang="ja-JP" altLang="en-US" smtClean="0"/>
              <a:pPr/>
              <a:t>10.11.3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0F52A-A93D-CF4B-A55E-67AC115F7FE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__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__1.bin"/><Relationship Id="rId5" Type="http://schemas.openxmlformats.org/officeDocument/2006/relationships/oleObject" Target="../embeddings/Microsoft___3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-glast.sonoma.edu/resources/cubeimages/solarflare2l.jpg" TargetMode="External"/><Relationship Id="rId3" Type="http://schemas.openxmlformats.org/officeDocument/2006/relationships/image" Target="../media/image1.jpeg"/><Relationship Id="rId5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8227" y="782471"/>
            <a:ext cx="8334633" cy="303344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US" altLang="ja-JP" sz="6000" b="1" dirty="0" smtClean="0">
                <a:solidFill>
                  <a:srgbClr val="000090"/>
                </a:solidFill>
                <a:latin typeface="Gill Sans"/>
                <a:cs typeface="Gill Sans"/>
              </a:rPr>
              <a:t>Gamma-Ray Burst (GRB) Science </a:t>
            </a:r>
            <a:br>
              <a:rPr lang="en-US" altLang="ja-JP" sz="6000" b="1" dirty="0" smtClean="0">
                <a:solidFill>
                  <a:srgbClr val="000090"/>
                </a:solidFill>
                <a:latin typeface="Gill Sans"/>
                <a:cs typeface="Gill Sans"/>
              </a:rPr>
            </a:br>
            <a:r>
              <a:rPr lang="en-US" altLang="ja-JP" sz="6000" b="1" dirty="0" smtClean="0">
                <a:solidFill>
                  <a:srgbClr val="000090"/>
                </a:solidFill>
                <a:latin typeface="Gill Sans"/>
                <a:cs typeface="Gill Sans"/>
              </a:rPr>
              <a:t>with LST</a:t>
            </a:r>
            <a:endParaRPr lang="ja-JP" altLang="en-US" sz="60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218563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solidFill>
                  <a:schemeClr val="tx1"/>
                </a:solidFill>
                <a:latin typeface="Gill Sans"/>
                <a:cs typeface="Gill Sans"/>
              </a:rPr>
              <a:t>Kunihito</a:t>
            </a:r>
            <a:r>
              <a:rPr lang="en-US" altLang="ja-JP" sz="36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n-US" altLang="ja-JP" sz="3600" dirty="0" err="1" smtClean="0">
                <a:solidFill>
                  <a:schemeClr val="tx1"/>
                </a:solidFill>
                <a:latin typeface="Gill Sans"/>
                <a:cs typeface="Gill Sans"/>
              </a:rPr>
              <a:t>Ioka</a:t>
            </a:r>
            <a:r>
              <a:rPr lang="en-US" altLang="ja-JP" sz="3600" dirty="0" smtClean="0">
                <a:solidFill>
                  <a:schemeClr val="tx1"/>
                </a:solidFill>
                <a:latin typeface="Gill Sans"/>
                <a:cs typeface="Gill Sans"/>
              </a:rPr>
              <a:t> (KEK)</a:t>
            </a:r>
          </a:p>
          <a:p>
            <a:r>
              <a:rPr lang="en-US" altLang="ja-JP" sz="3600" dirty="0" smtClean="0">
                <a:solidFill>
                  <a:schemeClr val="tx1"/>
                </a:solidFill>
                <a:latin typeface="Gill Sans"/>
                <a:cs typeface="Gill Sans"/>
              </a:rPr>
              <a:t>on behalf of the GRB subtask</a:t>
            </a:r>
            <a:endParaRPr lang="ja-JP" altLang="en-US" sz="36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65981" y="6361700"/>
            <a:ext cx="3954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6600"/>
                </a:solidFill>
                <a:latin typeface="Gill Sans"/>
                <a:cs typeface="Gill Sans"/>
              </a:rPr>
              <a:t>CTA LST </a:t>
            </a:r>
            <a:r>
              <a:rPr lang="en-US" altLang="ja-JP" sz="2400" dirty="0" smtClean="0">
                <a:solidFill>
                  <a:srgbClr val="FF6600"/>
                </a:solidFill>
                <a:latin typeface="Gill Sans"/>
                <a:cs typeface="Gill Sans"/>
              </a:rPr>
              <a:t>meeting 2010@RAL</a:t>
            </a:r>
            <a:endParaRPr kumimoji="1" lang="ja-JP" altLang="en-US" sz="24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New Features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5" y="2152471"/>
            <a:ext cx="4577465" cy="443694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44677" y="2998390"/>
            <a:ext cx="101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0090"/>
                </a:solidFill>
                <a:latin typeface="Gill Sans"/>
                <a:cs typeface="Gill Sans"/>
              </a:rPr>
              <a:t>MeV</a:t>
            </a:r>
            <a:endParaRPr kumimoji="1" lang="ja-JP" altLang="en-US" sz="28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84361" y="4801868"/>
            <a:ext cx="962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000090"/>
                </a:solidFill>
                <a:latin typeface="Gill Sans"/>
                <a:cs typeface="Gill Sans"/>
              </a:rPr>
              <a:t>GeV</a:t>
            </a:r>
            <a:endParaRPr kumimoji="1" lang="ja-JP" altLang="en-US" sz="28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342" y="1400300"/>
            <a:ext cx="4557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3. </a:t>
            </a:r>
            <a:r>
              <a:rPr kumimoji="1" lang="en-US" altLang="ja-JP" sz="3600" b="1" dirty="0" err="1" smtClean="0">
                <a:solidFill>
                  <a:srgbClr val="000090"/>
                </a:solidFill>
                <a:latin typeface="Gill Sans"/>
                <a:cs typeface="Gill Sans"/>
              </a:rPr>
              <a:t>GeV</a:t>
            </a:r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 onset delay</a:t>
            </a:r>
            <a:endParaRPr kumimoji="1" lang="ja-JP" altLang="en-US" sz="36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917903" y="3793976"/>
            <a:ext cx="218487" cy="2795441"/>
          </a:xfrm>
          <a:prstGeom prst="ellipse">
            <a:avLst/>
          </a:prstGeom>
          <a:solidFill>
            <a:srgbClr val="FF66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36390" y="5621074"/>
            <a:ext cx="14770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  <a:latin typeface="Gill Sans"/>
                <a:cs typeface="Gill Sans"/>
              </a:rPr>
              <a:t>~1 sec</a:t>
            </a:r>
            <a:endParaRPr kumimoji="1"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817805" y="6123814"/>
            <a:ext cx="365771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33741" y="1417638"/>
            <a:ext cx="478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4. Photosphere</a:t>
            </a:r>
            <a:r>
              <a:rPr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-like</a:t>
            </a:r>
            <a:endParaRPr kumimoji="1" lang="ja-JP" altLang="en-US" sz="36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775" y="2171084"/>
            <a:ext cx="4549225" cy="34103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275248" y="2548570"/>
            <a:ext cx="1658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ill Sans"/>
                <a:cs typeface="Gill Sans"/>
              </a:rPr>
              <a:t>GRB 090902B</a:t>
            </a:r>
            <a:endParaRPr kumimoji="1" lang="ja-JP" altLang="en-US" sz="2000" dirty="0">
              <a:latin typeface="Gill Sans"/>
              <a:cs typeface="Gill San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30351" y="6483577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+ 09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94421" y="5688292"/>
            <a:ext cx="23707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~ Black Body</a:t>
            </a:r>
          </a:p>
          <a:p>
            <a:pPr algn="ctr"/>
            <a:r>
              <a:rPr lang="en-US" altLang="ja-JP" sz="3200" dirty="0" smtClean="0">
                <a:latin typeface="Gill Sans"/>
                <a:cs typeface="Gill Sans"/>
              </a:rPr>
              <a:t>(But minor)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0597" y="620670"/>
            <a:ext cx="3303588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ja-JP" b="1" u="sng">
                <a:solidFill>
                  <a:srgbClr val="FFFFFF"/>
                </a:solidFill>
                <a:latin typeface="Verdana" pitchFamily="-110" charset="0"/>
              </a:rPr>
              <a:t>Detections as of 090904</a:t>
            </a:r>
          </a:p>
        </p:txBody>
      </p:sp>
      <p:sp>
        <p:nvSpPr>
          <p:cNvPr id="52228" name="Text Box 479"/>
          <p:cNvSpPr txBox="1">
            <a:spLocks noChangeArrowheads="1"/>
          </p:cNvSpPr>
          <p:nvPr/>
        </p:nvSpPr>
        <p:spPr bwMode="auto">
          <a:xfrm>
            <a:off x="110597" y="620670"/>
            <a:ext cx="3303588" cy="373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ja-JP" b="1" u="sng">
                <a:solidFill>
                  <a:srgbClr val="FFFFFF"/>
                </a:solidFill>
                <a:latin typeface="Verdana" pitchFamily="-110" charset="0"/>
              </a:rPr>
              <a:t>Detections as of 090904</a:t>
            </a:r>
          </a:p>
        </p:txBody>
      </p:sp>
      <p:graphicFrame>
        <p:nvGraphicFramePr>
          <p:cNvPr id="11" name="Group 10"/>
          <p:cNvGraphicFramePr>
            <a:graphicFrameLocks noGrp="1"/>
          </p:cNvGraphicFramePr>
          <p:nvPr/>
        </p:nvGraphicFramePr>
        <p:xfrm>
          <a:off x="62972" y="87270"/>
          <a:ext cx="9067800" cy="5899149"/>
        </p:xfrm>
        <a:graphic>
          <a:graphicData uri="http://schemas.openxmlformats.org/drawingml/2006/table">
            <a:tbl>
              <a:tblPr/>
              <a:tblGrid>
                <a:gridCol w="844550"/>
                <a:gridCol w="615950"/>
                <a:gridCol w="844550"/>
                <a:gridCol w="1076325"/>
                <a:gridCol w="1076325"/>
                <a:gridCol w="844550"/>
                <a:gridCol w="1076325"/>
                <a:gridCol w="844550"/>
                <a:gridCol w="1000125"/>
                <a:gridCol w="844550"/>
              </a:tblGrid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GRB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Angle from LAT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Duration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(or class)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#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of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events</a:t>
                      </a:r>
                      <a:b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</a:b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100 MeV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#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of</a:t>
                      </a:r>
                      <a:r>
                        <a:rPr kumimoji="0" lang="en-US" altLang="ja-JP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events</a:t>
                      </a:r>
                      <a:b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</a:b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&gt; 1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Delayed </a:t>
                      </a:r>
                      <a:b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</a:b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HE onset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Long-lived HE emission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Extra spectral comp.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Highest photon Energy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Redshift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080825C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60°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X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40" charset="0"/>
                          <a:ea typeface="ＭＳ Ｐゴシック" pitchFamily="40" charset="-128"/>
                          <a:cs typeface="ＭＳ Ｐゴシック" pitchFamily="40" charset="-128"/>
                        </a:rPr>
                        <a:t>~ 600 MeV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080916C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49°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145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14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?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</a:t>
                      </a:r>
                      <a:r>
                        <a:rPr kumimoji="0" lang="en-US" altLang="ja-JP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13.2</a:t>
                      </a:r>
                      <a:r>
                        <a:rPr kumimoji="0" lang="en-US" altLang="ja-JP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 </a:t>
                      </a: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4.35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081024B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21°</a:t>
                      </a:r>
                      <a:endParaRPr kumimoji="0" lang="en-US" altLang="ja-JP" sz="1100" b="1" i="0" u="none" strike="noStrike" cap="none" normalizeH="0" baseline="0">
                        <a:ln>
                          <a:noFill/>
                        </a:ln>
                        <a:solidFill>
                          <a:srgbClr val="99FFFF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r>
                        <a:rPr kumimoji="0" lang="en-US" altLang="ja-JP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 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ＭＳ Ｐゴシック" pitchFamily="40" charset="-128"/>
                        <a:cs typeface="ＭＳ Ｐゴシック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3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081215A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86°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--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090217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34°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X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090323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55°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3.57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090328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64°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0.736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090510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14°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150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31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0.903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090626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15°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090902B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51°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200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30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33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1.822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090926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52°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150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50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6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Helvetica" pitchFamily="40" charset="0"/>
                          <a:ea typeface="ＭＳ Ｐゴシック" pitchFamily="40" charset="-128"/>
                          <a:cs typeface="ＭＳ Ｐゴシック" pitchFamily="40" charset="-128"/>
                          <a:sym typeface="Helvetica" pitchFamily="40" charset="0"/>
                        </a:rPr>
                        <a:t>✔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B00A"/>
                          </a:solidFill>
                          <a:effectLst/>
                          <a:latin typeface="Arial" pitchFamily="40" charset="0"/>
                          <a:ea typeface="ＭＳ Ｐゴシック" pitchFamily="40" charset="-128"/>
                          <a:cs typeface="ＭＳ Ｐゴシック" pitchFamily="40" charset="-128"/>
                        </a:rPr>
                        <a:t>~ 20 GeV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rgbClr val="FFB00A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40" charset="0"/>
                          <a:ea typeface="ＭＳ Ｐゴシック" pitchFamily="40" charset="-128"/>
                          <a:cs typeface="ＭＳ Ｐゴシック" pitchFamily="40" charset="-128"/>
                        </a:rPr>
                        <a:t>2.1062</a:t>
                      </a:r>
                      <a:endParaRPr kumimoji="0" lang="en-US" altLang="ja-JP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091003A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13°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0.8969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091031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22°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&gt; 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1.2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100116A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29°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10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?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40" charset="0"/>
                          <a:ea typeface="ヒラギノ角ゴ ProN W6" pitchFamily="40" charset="-128"/>
                          <a:cs typeface="ヒラギノ角ゴ ProN W6" pitchFamily="40" charset="-128"/>
                          <a:sym typeface="Helvetica" pitchFamily="40" charset="0"/>
                        </a:rPr>
                        <a:t>~ 2.2 GeV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9000"/>
                        <a:buFont typeface="Zapf Dingbats" pitchFamily="40" charset="2"/>
                        <a:buNone/>
                        <a:tabLst>
                          <a:tab pos="800100" algn="l"/>
                        </a:tabLst>
                      </a:pPr>
                      <a:endParaRPr kumimoji="0" lang="ja-JP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40" charset="0"/>
                        <a:ea typeface="ヒラギノ角ゴ ProN W6" pitchFamily="40" charset="-128"/>
                        <a:cs typeface="ヒラギノ角ゴ ProN W6" pitchFamily="40" charset="-128"/>
                        <a:sym typeface="Helvetica" pitchFamily="40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408" name="スライド番号プレースホルダ 12"/>
          <p:cNvSpPr>
            <a:spLocks noGrp="1"/>
          </p:cNvSpPr>
          <p:nvPr>
            <p:ph type="sldNum" sz="quarter" idx="11"/>
          </p:nvPr>
        </p:nvSpPr>
        <p:spPr bwMode="auto">
          <a:xfrm>
            <a:off x="3110972" y="5681620"/>
            <a:ext cx="2895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1419E36-ACE7-5541-A1DE-6C3025E60A65}" type="slidenum">
              <a:rPr lang="ja-JP" altLang="en-US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rPr>
              <a:pPr/>
              <a:t>11</a:t>
            </a:fld>
            <a:endParaRPr lang="ja-JP" altLang="en-US">
              <a:latin typeface="Calibri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256918" y="5619746"/>
            <a:ext cx="88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©</a:t>
            </a:r>
            <a:r>
              <a:rPr kumimoji="1" lang="en-US" altLang="ja-JP" dirty="0" err="1" smtClean="0">
                <a:latin typeface="Gill Sans"/>
                <a:cs typeface="Gill Sans"/>
              </a:rPr>
              <a:t>Ohno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-41293" y="6108148"/>
            <a:ext cx="923842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~18 LAT+GMB </a:t>
            </a:r>
            <a:r>
              <a:rPr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(as of Jul 2010)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: </a:t>
            </a:r>
            <a:r>
              <a:rPr kumimoji="1"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No HE </a:t>
            </a: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cutoff</a:t>
            </a:r>
            <a:endParaRPr kumimoji="1" lang="en-US" altLang="ja-JP" sz="3600" b="1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15" descr="grb090926A_CL_ASYM_stacked3_2.gif"/>
          <p:cNvPicPr>
            <a:picLocks noChangeAspect="1"/>
          </p:cNvPicPr>
          <p:nvPr/>
        </p:nvPicPr>
        <p:blipFill>
          <a:blip r:embed="rId2"/>
          <a:srcRect r="5659" b="59654"/>
          <a:stretch>
            <a:fillRect/>
          </a:stretch>
        </p:blipFill>
        <p:spPr bwMode="auto">
          <a:xfrm>
            <a:off x="228600" y="807012"/>
            <a:ext cx="8686800" cy="399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97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Exception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4142" y="5543288"/>
            <a:ext cx="6050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Spectral break @~1.4GeV</a:t>
            </a:r>
          </a:p>
          <a:p>
            <a:r>
              <a:rPr kumimoji="1" lang="en-US" altLang="ja-JP" sz="360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~200-700 if break is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due to </a:t>
            </a:r>
            <a:r>
              <a:rPr lang="en-US" altLang="ja-JP" sz="3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endParaRPr kumimoji="1" lang="ja-JP" altLang="en-US" sz="3600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テキスト ボックス 19"/>
          <p:cNvSpPr txBox="1">
            <a:spLocks noChangeArrowheads="1"/>
          </p:cNvSpPr>
          <p:nvPr/>
        </p:nvSpPr>
        <p:spPr bwMode="auto">
          <a:xfrm>
            <a:off x="1519223" y="4793225"/>
            <a:ext cx="66403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2000" dirty="0">
                <a:latin typeface="Gill Sans"/>
                <a:cs typeface="Gill Sans"/>
              </a:rPr>
              <a:t>10   </a:t>
            </a:r>
            <a:r>
              <a:rPr lang="en-US" altLang="ja-JP" sz="2000" dirty="0" smtClean="0">
                <a:latin typeface="Gill Sans"/>
                <a:cs typeface="Gill Sans"/>
              </a:rPr>
              <a:t>          </a:t>
            </a:r>
            <a:r>
              <a:rPr lang="en-US" altLang="ja-JP" sz="2000" dirty="0">
                <a:latin typeface="Gill Sans"/>
                <a:cs typeface="Gill Sans"/>
              </a:rPr>
              <a:t>10</a:t>
            </a:r>
            <a:r>
              <a:rPr lang="en-US" altLang="ja-JP" sz="2000" baseline="30000" dirty="0">
                <a:latin typeface="Gill Sans"/>
                <a:cs typeface="Gill Sans"/>
              </a:rPr>
              <a:t>2</a:t>
            </a:r>
            <a:r>
              <a:rPr lang="en-US" altLang="ja-JP" sz="2000" dirty="0">
                <a:latin typeface="Gill Sans"/>
                <a:cs typeface="Gill Sans"/>
              </a:rPr>
              <a:t>  </a:t>
            </a:r>
            <a:r>
              <a:rPr lang="en-US" altLang="ja-JP" sz="2000" dirty="0" smtClean="0">
                <a:latin typeface="Gill Sans"/>
                <a:cs typeface="Gill Sans"/>
              </a:rPr>
              <a:t>          </a:t>
            </a:r>
            <a:r>
              <a:rPr lang="en-US" altLang="ja-JP" sz="2000" dirty="0">
                <a:latin typeface="Gill Sans"/>
                <a:cs typeface="Gill Sans"/>
              </a:rPr>
              <a:t>10</a:t>
            </a:r>
            <a:r>
              <a:rPr lang="en-US" altLang="ja-JP" sz="2000" baseline="30000" dirty="0">
                <a:latin typeface="Gill Sans"/>
                <a:cs typeface="Gill Sans"/>
              </a:rPr>
              <a:t>3</a:t>
            </a:r>
            <a:r>
              <a:rPr lang="en-US" altLang="ja-JP" sz="2000" dirty="0">
                <a:latin typeface="Gill Sans"/>
                <a:cs typeface="Gill Sans"/>
              </a:rPr>
              <a:t> </a:t>
            </a:r>
            <a:r>
              <a:rPr lang="en-US" altLang="ja-JP" sz="2000" dirty="0" smtClean="0">
                <a:latin typeface="Gill Sans"/>
                <a:cs typeface="Gill Sans"/>
              </a:rPr>
              <a:t>           </a:t>
            </a:r>
            <a:r>
              <a:rPr lang="en-US" altLang="ja-JP" sz="2000" dirty="0">
                <a:latin typeface="Gill Sans"/>
                <a:cs typeface="Gill Sans"/>
              </a:rPr>
              <a:t>10</a:t>
            </a:r>
            <a:r>
              <a:rPr lang="en-US" altLang="ja-JP" sz="2000" baseline="30000" dirty="0">
                <a:latin typeface="Gill Sans"/>
                <a:cs typeface="Gill Sans"/>
              </a:rPr>
              <a:t>4</a:t>
            </a:r>
            <a:r>
              <a:rPr lang="en-US" altLang="ja-JP" sz="2000" dirty="0">
                <a:latin typeface="Gill Sans"/>
                <a:cs typeface="Gill Sans"/>
              </a:rPr>
              <a:t>   </a:t>
            </a:r>
            <a:r>
              <a:rPr lang="en-US" altLang="ja-JP" sz="2000" dirty="0" smtClean="0">
                <a:latin typeface="Gill Sans"/>
                <a:cs typeface="Gill Sans"/>
              </a:rPr>
              <a:t>         </a:t>
            </a:r>
            <a:r>
              <a:rPr lang="en-US" altLang="ja-JP" sz="2000" dirty="0">
                <a:latin typeface="Gill Sans"/>
                <a:cs typeface="Gill Sans"/>
              </a:rPr>
              <a:t>10</a:t>
            </a:r>
            <a:r>
              <a:rPr lang="en-US" altLang="ja-JP" sz="2000" baseline="30000" dirty="0">
                <a:latin typeface="Gill Sans"/>
                <a:cs typeface="Gill Sans"/>
              </a:rPr>
              <a:t>5</a:t>
            </a:r>
            <a:r>
              <a:rPr lang="en-US" altLang="ja-JP" sz="2000" dirty="0">
                <a:latin typeface="Gill Sans"/>
                <a:cs typeface="Gill Sans"/>
              </a:rPr>
              <a:t>   </a:t>
            </a:r>
            <a:r>
              <a:rPr lang="en-US" altLang="ja-JP" sz="2000" dirty="0" smtClean="0">
                <a:latin typeface="Gill Sans"/>
                <a:cs typeface="Gill Sans"/>
              </a:rPr>
              <a:t>         </a:t>
            </a:r>
            <a:r>
              <a:rPr lang="en-US" altLang="ja-JP" sz="2000" dirty="0">
                <a:latin typeface="Gill Sans"/>
                <a:cs typeface="Gill Sans"/>
              </a:rPr>
              <a:t>10</a:t>
            </a:r>
            <a:r>
              <a:rPr lang="en-US" altLang="ja-JP" sz="2000" baseline="30000" dirty="0">
                <a:latin typeface="Gill Sans"/>
                <a:cs typeface="Gill Sans"/>
              </a:rPr>
              <a:t>6</a:t>
            </a:r>
            <a:endParaRPr lang="ja-JP" altLang="en-US" sz="2000" baseline="30000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70431" y="4993280"/>
            <a:ext cx="105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2000" baseline="-25000" dirty="0" err="1" smtClean="0">
                <a:latin typeface="Symbol" charset="2"/>
                <a:cs typeface="Symbol" charset="2"/>
              </a:rPr>
              <a:t>g</a:t>
            </a:r>
            <a:r>
              <a:rPr kumimoji="1" lang="en-US" altLang="ja-JP" sz="2000" dirty="0" smtClean="0">
                <a:latin typeface="Gill Sans"/>
                <a:cs typeface="Gill Sans"/>
              </a:rPr>
              <a:t> (</a:t>
            </a:r>
            <a:r>
              <a:rPr kumimoji="1" lang="en-US" altLang="ja-JP" sz="2000" dirty="0" err="1" smtClean="0">
                <a:latin typeface="Gill Sans"/>
                <a:cs typeface="Gill Sans"/>
              </a:rPr>
              <a:t>keV</a:t>
            </a:r>
            <a:r>
              <a:rPr kumimoji="1" lang="en-US" altLang="ja-JP" sz="2000" dirty="0" smtClean="0">
                <a:latin typeface="Gill Sans"/>
                <a:cs typeface="Gill Sans"/>
              </a:rPr>
              <a:t>)</a:t>
            </a:r>
            <a:endParaRPr kumimoji="1" lang="ja-JP" altLang="en-US" sz="2000" dirty="0"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69908" y="1528731"/>
            <a:ext cx="199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ill Sans"/>
                <a:ea typeface="Arial" pitchFamily="-110" charset="0"/>
                <a:cs typeface="Gill Sans"/>
              </a:rPr>
              <a:t>GRB 090926A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200" y="5193335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Implication of LAT Rate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0548"/>
            <a:ext cx="6567854" cy="52318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488486" y="1428720"/>
            <a:ext cx="2575971" cy="526298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Gill Sans"/>
                <a:cs typeface="Gill Sans"/>
              </a:rPr>
              <a:t>Comparable to </a:t>
            </a:r>
          </a:p>
          <a:p>
            <a:r>
              <a:rPr lang="en-US" altLang="ja-JP" sz="2800" dirty="0" smtClean="0">
                <a:latin typeface="Gill Sans"/>
                <a:cs typeface="Gill Sans"/>
              </a:rPr>
              <a:t>estimates based </a:t>
            </a:r>
          </a:p>
          <a:p>
            <a:r>
              <a:rPr lang="en-US" altLang="ja-JP" sz="2800" dirty="0" smtClean="0">
                <a:latin typeface="Gill Sans"/>
                <a:cs typeface="Gill Sans"/>
              </a:rPr>
              <a:t>on extrapolated</a:t>
            </a:r>
          </a:p>
          <a:p>
            <a:r>
              <a:rPr lang="en-US" altLang="ja-JP" sz="2800" dirty="0" smtClean="0">
                <a:latin typeface="Gill Sans"/>
                <a:cs typeface="Gill Sans"/>
              </a:rPr>
              <a:t>BATSE </a:t>
            </a:r>
            <a:r>
              <a:rPr lang="en-US" altLang="ja-JP" sz="2800" dirty="0" err="1" smtClean="0">
                <a:latin typeface="Gill Sans"/>
                <a:cs typeface="Gill Sans"/>
              </a:rPr>
              <a:t>GRBs</a:t>
            </a:r>
            <a:endParaRPr lang="en-US" altLang="ja-JP" sz="2800" dirty="0" smtClean="0">
              <a:latin typeface="Gill Sans"/>
              <a:cs typeface="Gill Sans"/>
            </a:endParaRP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no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 HE excess </a:t>
            </a:r>
          </a:p>
          <a:p>
            <a:r>
              <a:rPr kumimoji="1"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nor 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deficit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(But,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D.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Gill Sans"/>
                <a:cs typeface="Gill Sans"/>
              </a:rPr>
              <a:t>Kocevski</a:t>
            </a:r>
            <a:endParaRPr lang="en-US" altLang="ja-JP" sz="2800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@</a:t>
            </a:r>
            <a:r>
              <a:rPr lang="en-US" altLang="ja-JP" sz="2800" b="1" dirty="0" smtClean="0">
                <a:solidFill>
                  <a:srgbClr val="FF0000"/>
                </a:solidFill>
                <a:latin typeface="Gill Sans"/>
                <a:cs typeface="Gill Sans"/>
              </a:rPr>
              <a:t>GRB2010)</a:t>
            </a:r>
            <a:endParaRPr kumimoji="1" lang="en-US" altLang="ja-JP" sz="2800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altLang="ja-JP" sz="2800" b="1" dirty="0" smtClean="0">
                <a:solidFill>
                  <a:srgbClr val="008000"/>
                </a:solidFill>
                <a:latin typeface="Gill Sans"/>
                <a:cs typeface="Gill Sans"/>
              </a:rPr>
              <a:t>Band is OK</a:t>
            </a:r>
            <a:endParaRPr kumimoji="1" lang="en-US" altLang="ja-JP" sz="2800" b="1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r>
              <a:rPr lang="en-US" altLang="ja-JP" sz="2800" b="1" dirty="0" smtClean="0">
                <a:solidFill>
                  <a:srgbClr val="008000"/>
                </a:solidFill>
                <a:latin typeface="Gill Sans"/>
                <a:cs typeface="Gill Sans"/>
              </a:rPr>
              <a:t>Extra com.</a:t>
            </a:r>
          </a:p>
          <a:p>
            <a:r>
              <a:rPr kumimoji="1" lang="en-US" altLang="ja-JP" sz="2800" b="1" dirty="0" smtClean="0">
                <a:solidFill>
                  <a:srgbClr val="008000"/>
                </a:solidFill>
                <a:latin typeface="Gill Sans"/>
                <a:cs typeface="Gill Sans"/>
              </a:rPr>
              <a:t>is rare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0116" y="6322368"/>
            <a:ext cx="1075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Band+ 09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MAGIC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17639"/>
            <a:ext cx="4572000" cy="391700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417638"/>
            <a:ext cx="4571999" cy="46363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75767" y="5869365"/>
            <a:ext cx="128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Aleksic</a:t>
            </a:r>
            <a:r>
              <a:rPr kumimoji="1" lang="en-US" altLang="ja-JP" dirty="0" smtClean="0">
                <a:latin typeface="Gill Sans"/>
                <a:cs typeface="Gill Sans"/>
              </a:rPr>
              <a:t>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8016" y="5334643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Albert+ 06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7832" y="6238697"/>
            <a:ext cx="83962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MAGIC is consistent with the Band extrapolation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41" y="1046160"/>
            <a:ext cx="7767141" cy="58118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LST sensitivity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5172857"/>
            <a:ext cx="1768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>
                <a:latin typeface="Gill Sans"/>
                <a:cs typeface="Gill Sans"/>
              </a:rPr>
              <a:t>Konrad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Gill Sans"/>
                <a:cs typeface="Gill Sans"/>
              </a:rPr>
              <a:t>Bernlöhr</a:t>
            </a:r>
            <a:endParaRPr lang="en-US" altLang="ja-JP" dirty="0" smtClean="0">
              <a:latin typeface="Gill Sans"/>
              <a:cs typeface="Gill Sans"/>
            </a:endParaRPr>
          </a:p>
          <a:p>
            <a:r>
              <a:rPr lang="en-US" altLang="ja-JP" dirty="0" smtClean="0">
                <a:latin typeface="Gill Sans"/>
                <a:cs typeface="Gill Sans"/>
              </a:rPr>
              <a:t>@Zeuthen10 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77285" y="3429000"/>
            <a:ext cx="191901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Low energy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(&lt;200GeV)</a:t>
            </a:r>
            <a:endParaRPr kumimoji="1" lang="en-US" altLang="ja-JP" sz="2800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sensitivity 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is </a:t>
            </a:r>
          </a:p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determined</a:t>
            </a:r>
          </a:p>
          <a:p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by LST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More </a:t>
            </a:r>
            <a:r>
              <a:rPr lang="en-US" altLang="ja-JP" sz="4800" b="1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4800" b="1" dirty="0" smtClean="0">
                <a:latin typeface="Gill Sans"/>
                <a:cs typeface="Gill Sans"/>
              </a:rPr>
              <a:t> than Fermi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70855" y="1371890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Huge Effective Area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Fermi ~1m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r>
              <a:rPr lang="en-US" altLang="ja-JP" sz="3200" dirty="0" smtClean="0">
                <a:latin typeface="Gill Sans"/>
                <a:cs typeface="Gill Sans"/>
              </a:rPr>
              <a:t> @&gt;10GeV</a:t>
            </a: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CTA ~10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4</a:t>
            </a:r>
            <a:r>
              <a:rPr lang="en-US" altLang="ja-JP" sz="3200" dirty="0" smtClean="0">
                <a:latin typeface="Gill Sans"/>
                <a:cs typeface="Gill Sans"/>
              </a:rPr>
              <a:t>m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r>
              <a:rPr lang="en-US" altLang="ja-JP" sz="3200" dirty="0" smtClean="0">
                <a:latin typeface="Gill Sans"/>
                <a:cs typeface="Gill Sans"/>
              </a:rPr>
              <a:t> @30GeV</a:t>
            </a:r>
          </a:p>
          <a:p>
            <a:pPr>
              <a:buFont typeface="Wingdings" charset="2"/>
              <a:buChar char="l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Expected # of </a:t>
            </a:r>
            <a:r>
              <a:rPr lang="en-US" altLang="ja-JP" sz="36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endParaRPr lang="en-US" altLang="ja-JP" dirty="0" smtClean="0">
              <a:solidFill>
                <a:srgbClr val="000090"/>
              </a:solidFill>
              <a:latin typeface="Symbol" charset="2"/>
              <a:cs typeface="Symbol" charset="2"/>
            </a:endParaRPr>
          </a:p>
          <a:p>
            <a:pPr lvl="1"/>
            <a:r>
              <a:rPr lang="en-US" altLang="ja-JP" sz="3200" dirty="0" smtClean="0">
                <a:latin typeface="Gill Sans"/>
                <a:cs typeface="Gill Sans"/>
              </a:rPr>
              <a:t> (0.1-1)</a:t>
            </a:r>
            <a:r>
              <a:rPr lang="en-US" altLang="ja-JP" sz="3200" dirty="0" smtClean="0">
                <a:latin typeface="Symbol" charset="2"/>
                <a:cs typeface="Symbol" charset="2"/>
              </a:rPr>
              <a:t>g</a:t>
            </a:r>
            <a:r>
              <a:rPr lang="en-US" altLang="ja-JP" sz="3200" dirty="0" smtClean="0">
                <a:latin typeface="Gill Sans"/>
                <a:cs typeface="Gill Sans"/>
              </a:rPr>
              <a:t> </a:t>
            </a:r>
            <a:r>
              <a:rPr lang="en-US" altLang="ja-JP" sz="3200" dirty="0" err="1" smtClean="0">
                <a:latin typeface="Gill Sans"/>
                <a:cs typeface="Gill Sans"/>
              </a:rPr>
              <a:t>x</a:t>
            </a:r>
            <a:r>
              <a:rPr lang="en-US" altLang="ja-JP" sz="3200" dirty="0" smtClean="0">
                <a:latin typeface="Gill Sans"/>
                <a:cs typeface="Gill Sans"/>
              </a:rPr>
              <a:t> (10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4</a:t>
            </a:r>
            <a:r>
              <a:rPr lang="en-US" altLang="ja-JP" sz="3200" dirty="0" smtClean="0">
                <a:latin typeface="Gill Sans"/>
                <a:cs typeface="Gill Sans"/>
              </a:rPr>
              <a:t>m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r>
              <a:rPr lang="en-US" altLang="ja-JP" sz="3200" dirty="0" smtClean="0">
                <a:latin typeface="Gill Sans"/>
                <a:cs typeface="Gill Sans"/>
              </a:rPr>
              <a:t>/1m</a:t>
            </a:r>
            <a:r>
              <a:rPr lang="en-US" altLang="ja-JP" sz="3200" baseline="30000" dirty="0" smtClean="0">
                <a:latin typeface="Gill Sans"/>
                <a:cs typeface="Gill Sans"/>
              </a:rPr>
              <a:t>2</a:t>
            </a:r>
            <a:r>
              <a:rPr lang="en-US" altLang="ja-JP" sz="3200" dirty="0" smtClean="0">
                <a:latin typeface="Gill Sans"/>
                <a:cs typeface="Gill Sans"/>
              </a:rPr>
              <a:t>) </a:t>
            </a:r>
          </a:p>
          <a:p>
            <a:pPr lvl="1">
              <a:buNone/>
            </a:pPr>
            <a:r>
              <a:rPr lang="en-US" altLang="ja-JP" sz="5400" dirty="0" smtClean="0">
                <a:solidFill>
                  <a:srgbClr val="FF0000"/>
                </a:solidFill>
                <a:latin typeface="Gill Sans"/>
                <a:cs typeface="Gill Sans"/>
              </a:rPr>
              <a:t>~ </a:t>
            </a:r>
            <a:r>
              <a:rPr lang="en-US" altLang="ja-JP" sz="5400" b="1" dirty="0" smtClean="0">
                <a:solidFill>
                  <a:srgbClr val="FF0000"/>
                </a:solidFill>
                <a:latin typeface="Gill Sans"/>
                <a:cs typeface="Gill Sans"/>
              </a:rPr>
              <a:t>10</a:t>
            </a:r>
            <a:r>
              <a:rPr lang="en-US" altLang="ja-JP" sz="5400" b="1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3</a:t>
            </a:r>
            <a:r>
              <a:rPr lang="en-US" altLang="ja-JP" sz="5400" b="1" dirty="0" smtClean="0">
                <a:solidFill>
                  <a:srgbClr val="FF0000"/>
                </a:solidFill>
                <a:latin typeface="Gill Sans"/>
                <a:cs typeface="Gill Sans"/>
              </a:rPr>
              <a:t>-10</a:t>
            </a:r>
            <a:r>
              <a:rPr lang="en-US" altLang="ja-JP" sz="5400" b="1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4</a:t>
            </a:r>
            <a:r>
              <a:rPr lang="en-US" altLang="ja-JP" sz="54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altLang="ja-JP" sz="5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5400" b="1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altLang="ja-JP" sz="4400" b="1" dirty="0" smtClean="0">
                <a:solidFill>
                  <a:srgbClr val="FF0000"/>
                </a:solidFill>
                <a:latin typeface="Gill Sans"/>
                <a:cs typeface="Gill Sans"/>
              </a:rPr>
              <a:t>per GRB</a:t>
            </a:r>
            <a:r>
              <a:rPr lang="en-US" altLang="ja-JP" sz="5400" b="1" dirty="0" smtClean="0">
                <a:solidFill>
                  <a:srgbClr val="FF0000"/>
                </a:solidFill>
                <a:latin typeface="Gill Sans"/>
                <a:cs typeface="Gill Sans"/>
              </a:rPr>
              <a:t>!</a:t>
            </a:r>
          </a:p>
          <a:p>
            <a:pPr lvl="1">
              <a:buNone/>
            </a:pP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: Great Advantage of CTA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450" y="1269133"/>
            <a:ext cx="2730383" cy="335832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816613" y="6012611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ill Sans"/>
                <a:cs typeface="Gill Sans"/>
              </a:rPr>
              <a:t>~Background (but &gt;30</a:t>
            </a:r>
            <a:r>
              <a:rPr lang="en-US" altLang="ja-JP" sz="2400" dirty="0" smtClean="0">
                <a:latin typeface="Symbol" charset="2"/>
                <a:cs typeface="Symbol" charset="2"/>
              </a:rPr>
              <a:t>s</a:t>
            </a:r>
            <a:r>
              <a:rPr lang="en-US" altLang="ja-JP" sz="2400" dirty="0" smtClean="0">
                <a:latin typeface="Gill Sans"/>
                <a:cs typeface="Gill Sans"/>
              </a:rPr>
              <a:t> CL)</a:t>
            </a:r>
          </a:p>
          <a:p>
            <a:r>
              <a:rPr lang="en-US" altLang="ja-JP" sz="2400" dirty="0" smtClean="0">
                <a:latin typeface="Gill Sans"/>
                <a:cs typeface="Gill Sans"/>
              </a:rPr>
              <a:t>~10kHz data taking is necessary</a:t>
            </a:r>
            <a:endParaRPr kumimoji="1" lang="ja-JP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45648"/>
            <a:ext cx="8229600" cy="525780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Extragalactic Background Light + Sensitivity</a:t>
            </a:r>
          </a:p>
          <a:p>
            <a:pPr lvl="1"/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baseline="-25000" dirty="0" smtClean="0">
                <a:latin typeface="Gill Sans"/>
                <a:cs typeface="Gill Sans"/>
              </a:rPr>
              <a:t>GRB</a:t>
            </a:r>
            <a:r>
              <a:rPr lang="en-US" altLang="ja-JP" dirty="0" smtClean="0">
                <a:latin typeface="Gill Sans"/>
                <a:cs typeface="Gill Sans"/>
              </a:rPr>
              <a:t>(100GeV) + </a:t>
            </a:r>
            <a:r>
              <a:rPr lang="en-US" altLang="ja-JP" dirty="0" smtClean="0">
                <a:latin typeface="Symbol" charset="2"/>
                <a:cs typeface="Symbol" charset="2"/>
              </a:rPr>
              <a:t>g</a:t>
            </a:r>
            <a:r>
              <a:rPr lang="en-US" altLang="ja-JP" baseline="-25000" dirty="0" smtClean="0">
                <a:latin typeface="Gill Sans"/>
                <a:cs typeface="Gill Sans"/>
              </a:rPr>
              <a:t>EBL</a:t>
            </a:r>
            <a:r>
              <a:rPr lang="en-US" altLang="ja-JP" dirty="0" smtClean="0">
                <a:latin typeface="Gill Sans"/>
                <a:cs typeface="Gill Sans"/>
              </a:rPr>
              <a:t>(10eV) → </a:t>
            </a:r>
            <a:r>
              <a:rPr lang="en-US" altLang="ja-JP" dirty="0" err="1" smtClean="0">
                <a:latin typeface="Gill Sans"/>
                <a:cs typeface="Gill Sans"/>
              </a:rPr>
              <a:t>e</a:t>
            </a:r>
            <a:r>
              <a:rPr lang="en-US" altLang="ja-JP" baseline="30000" dirty="0" smtClean="0">
                <a:latin typeface="Gill Sans"/>
                <a:cs typeface="Gill Sans"/>
              </a:rPr>
              <a:t>+</a:t>
            </a:r>
            <a:r>
              <a:rPr lang="en-US" altLang="ja-JP" dirty="0" smtClean="0">
                <a:latin typeface="Gill Sans"/>
                <a:cs typeface="Gill Sans"/>
              </a:rPr>
              <a:t> + </a:t>
            </a:r>
            <a:r>
              <a:rPr lang="en-US" altLang="ja-JP" dirty="0" err="1" smtClean="0">
                <a:latin typeface="Gill Sans"/>
                <a:cs typeface="Gill Sans"/>
              </a:rPr>
              <a:t>e</a:t>
            </a:r>
            <a:r>
              <a:rPr lang="en-US" altLang="ja-JP" baseline="30000" dirty="0" smtClean="0">
                <a:latin typeface="Gill Sans"/>
                <a:cs typeface="Gill Sans"/>
              </a:rPr>
              <a:t>-</a:t>
            </a: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Energy Threshold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3" y="2442785"/>
            <a:ext cx="6412919" cy="441521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7543" y="2442784"/>
            <a:ext cx="676198" cy="4060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ja-JP" sz="3600" dirty="0" smtClean="0">
                <a:solidFill>
                  <a:srgbClr val="000090"/>
                </a:solidFill>
              </a:rPr>
              <a:t>Sensitivity [arbitrary]</a:t>
            </a:r>
            <a:endParaRPr kumimoji="1" lang="ja-JP" altLang="en-US" sz="3600" dirty="0">
              <a:solidFill>
                <a:srgbClr val="000090"/>
              </a:solidFill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778363" y="2307620"/>
            <a:ext cx="1269952" cy="3946166"/>
          </a:xfrm>
          <a:custGeom>
            <a:avLst/>
            <a:gdLst>
              <a:gd name="connsiteX0" fmla="*/ 0 w 1269952"/>
              <a:gd name="connsiteY0" fmla="*/ 0 h 3946166"/>
              <a:gd name="connsiteX1" fmla="*/ 396007 w 1269952"/>
              <a:gd name="connsiteY1" fmla="*/ 204818 h 3946166"/>
              <a:gd name="connsiteX2" fmla="*/ 805669 w 1269952"/>
              <a:gd name="connsiteY2" fmla="*/ 764655 h 3946166"/>
              <a:gd name="connsiteX3" fmla="*/ 1133398 w 1269952"/>
              <a:gd name="connsiteY3" fmla="*/ 2143765 h 3946166"/>
              <a:gd name="connsiteX4" fmla="*/ 1269952 w 1269952"/>
              <a:gd name="connsiteY4" fmla="*/ 3946166 h 394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9952" h="3946166">
                <a:moveTo>
                  <a:pt x="0" y="0"/>
                </a:moveTo>
                <a:cubicBezTo>
                  <a:pt x="130864" y="38688"/>
                  <a:pt x="261729" y="77376"/>
                  <a:pt x="396007" y="204818"/>
                </a:cubicBezTo>
                <a:cubicBezTo>
                  <a:pt x="530285" y="332260"/>
                  <a:pt x="682771" y="441497"/>
                  <a:pt x="805669" y="764655"/>
                </a:cubicBezTo>
                <a:cubicBezTo>
                  <a:pt x="928568" y="1087813"/>
                  <a:pt x="1056017" y="1613513"/>
                  <a:pt x="1133398" y="2143765"/>
                </a:cubicBezTo>
                <a:cubicBezTo>
                  <a:pt x="1210779" y="2674017"/>
                  <a:pt x="1269952" y="3946166"/>
                  <a:pt x="1269952" y="3946166"/>
                </a:cubicBezTo>
              </a:path>
            </a:pathLst>
          </a:custGeom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048315" y="5162697"/>
            <a:ext cx="23588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Signal</a:t>
            </a:r>
          </a:p>
          <a:p>
            <a:r>
              <a:rPr lang="en-US" altLang="ja-JP" sz="3600" dirty="0" smtClean="0">
                <a:solidFill>
                  <a:srgbClr val="FF6600"/>
                </a:solidFill>
                <a:latin typeface="Gill Sans"/>
                <a:cs typeface="Gill Sans"/>
              </a:rPr>
              <a:t>(Schematic)</a:t>
            </a:r>
            <a:endParaRPr kumimoji="1" lang="ja-JP" altLang="en-US" sz="36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15345" y="3072275"/>
            <a:ext cx="26998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Low Energy </a:t>
            </a:r>
          </a:p>
          <a:p>
            <a:pPr algn="ctr"/>
            <a:r>
              <a:rPr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Sensitivity is </a:t>
            </a:r>
          </a:p>
          <a:p>
            <a:pPr algn="ctr"/>
            <a:r>
              <a:rPr lang="en-US" altLang="ja-JP" sz="4000" dirty="0" smtClean="0">
                <a:solidFill>
                  <a:srgbClr val="FF0000"/>
                </a:solidFill>
                <a:latin typeface="Gill Sans"/>
                <a:cs typeface="Gill Sans"/>
              </a:rPr>
              <a:t>CRUCIAL</a:t>
            </a:r>
            <a:endParaRPr lang="ja-JP" altLang="en-US" sz="4000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18" name="直線コネクタ 17"/>
          <p:cNvCxnSpPr>
            <a:stCxn id="15" idx="0"/>
          </p:cNvCxnSpPr>
          <p:nvPr/>
        </p:nvCxnSpPr>
        <p:spPr>
          <a:xfrm>
            <a:off x="778363" y="2307620"/>
            <a:ext cx="2561639" cy="914400"/>
          </a:xfrm>
          <a:prstGeom prst="line">
            <a:avLst/>
          </a:prstGeom>
          <a:ln w="7620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628009" y="5910652"/>
            <a:ext cx="2262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Gill Sans"/>
                <a:cs typeface="Gill Sans"/>
              </a:rPr>
              <a:t>S. Inoue’s talk </a:t>
            </a:r>
          </a:p>
          <a:p>
            <a:r>
              <a:rPr lang="en-US" altLang="ja-JP" sz="2000" dirty="0" smtClean="0">
                <a:latin typeface="Gill Sans"/>
                <a:cs typeface="Gill Sans"/>
              </a:rPr>
              <a:t>in this CTA meeting</a:t>
            </a:r>
            <a:endParaRPr kumimoji="1" lang="ja-JP" altLang="en-US" sz="20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Rough Event Rate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marL="514350" indent="-514350"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Fermi </a:t>
            </a:r>
            <a:r>
              <a:rPr lang="en-US" altLang="ja-JP" dirty="0" err="1" smtClean="0">
                <a:latin typeface="Gill Sans"/>
                <a:cs typeface="Gill Sans"/>
              </a:rPr>
              <a:t>LAT(GeV)/GBM(MeV</a:t>
            </a:r>
            <a:r>
              <a:rPr lang="en-US" altLang="ja-JP" dirty="0" smtClean="0">
                <a:latin typeface="Gill Sans"/>
                <a:cs typeface="Gill Sans"/>
              </a:rPr>
              <a:t>) ~ 0.1</a:t>
            </a:r>
          </a:p>
          <a:p>
            <a:pPr marL="914400" lvl="1" indent="-514350"/>
            <a:r>
              <a:rPr lang="en-US" altLang="ja-JP" dirty="0" smtClean="0">
                <a:latin typeface="Gill Sans"/>
                <a:cs typeface="Gill Sans"/>
              </a:rPr>
              <a:t> ~1000/yr </a:t>
            </a:r>
            <a:r>
              <a:rPr lang="en-US" altLang="ja-JP" dirty="0" err="1" smtClean="0">
                <a:latin typeface="Gill Sans"/>
                <a:cs typeface="Gill Sans"/>
              </a:rPr>
              <a:t>x</a:t>
            </a:r>
            <a:r>
              <a:rPr lang="en-US" altLang="ja-JP" dirty="0" smtClean="0">
                <a:latin typeface="Gill Sans"/>
                <a:cs typeface="Gill Sans"/>
              </a:rPr>
              <a:t> (LAT/GBM) ~ 100/yr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(Conservative)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GRB in the FOV</a:t>
            </a:r>
          </a:p>
          <a:p>
            <a:pPr marL="914400" lvl="1" indent="-514350">
              <a:buNone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~100/yr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(Duty 0.1)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(FOV 5deg</a:t>
            </a:r>
            <a:r>
              <a:rPr lang="en-US" altLang="ja-JP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2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) ~ </a:t>
            </a: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0.03/yr</a:t>
            </a:r>
            <a:endParaRPr lang="en-US" altLang="ja-JP" b="1" dirty="0" smtClean="0">
              <a:solidFill>
                <a:srgbClr val="FF0000"/>
              </a:solidFill>
              <a:latin typeface="Gill Sans"/>
              <a:cs typeface="Gill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Follow-up</a:t>
            </a:r>
          </a:p>
          <a:p>
            <a:pPr marL="914400" lvl="1" indent="-514350"/>
            <a:r>
              <a:rPr lang="en-US" altLang="ja-JP" dirty="0" smtClean="0">
                <a:latin typeface="Gill Sans"/>
                <a:cs typeface="Gill Sans"/>
              </a:rPr>
              <a:t> Extended </a:t>
            </a:r>
            <a:r>
              <a:rPr lang="en-US" altLang="ja-JP" dirty="0" err="1" smtClean="0">
                <a:latin typeface="Gill Sans"/>
                <a:cs typeface="Gill Sans"/>
              </a:rPr>
              <a:t>GeV</a:t>
            </a:r>
            <a:r>
              <a:rPr lang="en-US" altLang="ja-JP" dirty="0" smtClean="0">
                <a:latin typeface="Gill Sans"/>
                <a:cs typeface="Gill Sans"/>
              </a:rPr>
              <a:t> emission lasts for &gt;1000 sec</a:t>
            </a:r>
          </a:p>
          <a:p>
            <a:pPr marL="914400" lvl="1" indent="-514350"/>
            <a:r>
              <a:rPr lang="en-US" altLang="ja-JP" dirty="0" smtClean="0">
                <a:latin typeface="Gill Sans"/>
                <a:cs typeface="Gill Sans"/>
              </a:rPr>
              <a:t> ~20 sec slews are enough</a:t>
            </a:r>
          </a:p>
          <a:p>
            <a:pPr marL="914400" lvl="1" indent="-514350"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~100/yr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(Duty 0.1)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x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(Zenith 0.1) ~ </a:t>
            </a:r>
            <a:r>
              <a:rPr lang="en-US" altLang="ja-JP" sz="3600" b="1" dirty="0" smtClean="0">
                <a:solidFill>
                  <a:srgbClr val="FF0000"/>
                </a:solidFill>
                <a:latin typeface="Gill Sans"/>
                <a:cs typeface="Gill Sans"/>
              </a:rPr>
              <a:t>1/yr</a:t>
            </a:r>
            <a:endParaRPr lang="en-US" altLang="ja-JP" b="1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76135" y="6382988"/>
            <a:ext cx="5167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ill Sans"/>
                <a:cs typeface="Gill Sans"/>
              </a:rPr>
              <a:t>GRB subtask (J. </a:t>
            </a:r>
            <a:r>
              <a:rPr kumimoji="1" lang="en-US" altLang="ja-JP" sz="2000" dirty="0" err="1" smtClean="0">
                <a:latin typeface="Gill Sans"/>
                <a:cs typeface="Gill Sans"/>
              </a:rPr>
              <a:t>Kakuwa</a:t>
            </a:r>
            <a:r>
              <a:rPr kumimoji="1" lang="en-US" altLang="ja-JP" sz="2000" dirty="0" smtClean="0">
                <a:latin typeface="Gill Sans"/>
                <a:cs typeface="Gill Sans"/>
              </a:rPr>
              <a:t>) is refining the estimate</a:t>
            </a:r>
            <a:endParaRPr kumimoji="1" lang="ja-JP" altLang="en-US" sz="20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6"/>
            <a:ext cx="4572000" cy="380047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Alert for Follow-up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8927" y="1417638"/>
            <a:ext cx="4100745" cy="308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506218"/>
            <a:ext cx="2847940" cy="235176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73788" y="5310721"/>
            <a:ext cx="265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Swift</a:t>
            </a:r>
          </a:p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up to ~2015?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38686" y="1018695"/>
            <a:ext cx="16801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SVOM</a:t>
            </a:r>
          </a:p>
          <a:p>
            <a:pPr algn="ctr"/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~2015-?</a:t>
            </a:r>
          </a:p>
          <a:p>
            <a:pPr algn="ctr"/>
            <a:r>
              <a:rPr kumimoji="1"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(approved)</a:t>
            </a:r>
            <a:endParaRPr kumimoji="1" lang="ja-JP" alt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38686" y="5218111"/>
            <a:ext cx="16801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JANUS</a:t>
            </a:r>
          </a:p>
          <a:p>
            <a:pPr algn="ctr"/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~2016-?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GRB science with LST</a:t>
            </a:r>
          </a:p>
          <a:p>
            <a:pPr lvl="1"/>
            <a:r>
              <a:rPr lang="en-US" altLang="ja-JP" dirty="0" smtClean="0"/>
              <a:t>Lower limit on the bulk Lorentz factor</a:t>
            </a:r>
          </a:p>
          <a:p>
            <a:pPr lvl="2"/>
            <a:r>
              <a:rPr lang="en-US" altLang="ja-JP" dirty="0" smtClean="0"/>
              <a:t>G&gt;1000 is important, usually not exp cutoff, not necessarily the same region</a:t>
            </a:r>
          </a:p>
          <a:p>
            <a:pPr lvl="1"/>
            <a:r>
              <a:rPr lang="en-US" altLang="ja-JP" dirty="0"/>
              <a:t> </a:t>
            </a:r>
            <a:r>
              <a:rPr lang="en-US" altLang="ja-JP" dirty="0" smtClean="0"/>
              <a:t>Emission mechanism: afterglow/prompt? </a:t>
            </a:r>
            <a:r>
              <a:rPr lang="en-US" altLang="ja-JP" dirty="0" err="1" smtClean="0"/>
              <a:t>Lepton(syn?/IC?)/hadron</a:t>
            </a:r>
            <a:r>
              <a:rPr lang="en-US" altLang="ja-JP" dirty="0" smtClean="0"/>
              <a:t>?</a:t>
            </a:r>
          </a:p>
          <a:p>
            <a:pPr lvl="2"/>
            <a:r>
              <a:rPr lang="en-US" altLang="ja-JP" dirty="0" smtClean="0"/>
              <a:t>Spec: max </a:t>
            </a:r>
            <a:r>
              <a:rPr lang="en-US" altLang="ja-JP" dirty="0" err="1" smtClean="0"/>
              <a:t>synchro</a:t>
            </a:r>
            <a:r>
              <a:rPr lang="en-US" altLang="ja-JP" dirty="0" smtClean="0"/>
              <a:t>, IC component, </a:t>
            </a:r>
            <a:r>
              <a:rPr lang="en-US" altLang="ja-JP" dirty="0" err="1" smtClean="0"/>
              <a:t>Tempral</a:t>
            </a:r>
            <a:r>
              <a:rPr lang="en-US" altLang="ja-JP" dirty="0" smtClean="0"/>
              <a:t>: time-resolved</a:t>
            </a:r>
          </a:p>
          <a:p>
            <a:pPr lvl="2"/>
            <a:r>
              <a:rPr lang="en-US" altLang="ja-JP" dirty="0" smtClean="0"/>
              <a:t>Long </a:t>
            </a:r>
            <a:r>
              <a:rPr lang="en-US" altLang="ja-JP" dirty="0" err="1" smtClean="0"/>
              <a:t>obs</a:t>
            </a:r>
            <a:r>
              <a:rPr lang="en-US" altLang="ja-JP" dirty="0" smtClean="0"/>
              <a:t>: early afterglow, Early </a:t>
            </a:r>
            <a:r>
              <a:rPr lang="en-US" altLang="ja-JP" dirty="0" err="1" smtClean="0"/>
              <a:t>obs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 onset delay (</a:t>
            </a:r>
            <a:r>
              <a:rPr lang="en-US" altLang="ja-JP" dirty="0" err="1" smtClean="0"/>
              <a:t>w</a:t>
            </a:r>
            <a:r>
              <a:rPr lang="en-US" altLang="ja-JP" dirty="0" smtClean="0"/>
              <a:t>/ precursor)</a:t>
            </a:r>
          </a:p>
          <a:p>
            <a:pPr lvl="1"/>
            <a:r>
              <a:rPr lang="en-US" altLang="ja-JP" dirty="0" smtClean="0"/>
              <a:t> Probing EBL, High-</a:t>
            </a:r>
            <a:r>
              <a:rPr lang="en-US" altLang="ja-JP" dirty="0" err="1" smtClean="0"/>
              <a:t>z</a:t>
            </a:r>
            <a:r>
              <a:rPr lang="en-US" altLang="ja-JP" dirty="0" smtClean="0"/>
              <a:t>: LIV?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?, First star, ISM </a:t>
            </a:r>
            <a:r>
              <a:rPr lang="en-US" altLang="ja-JP" dirty="0"/>
              <a:t>B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 LIV (with CTA only)</a:t>
            </a:r>
          </a:p>
          <a:p>
            <a:r>
              <a:rPr lang="en-US" altLang="ja-JP" dirty="0" smtClean="0"/>
              <a:t>Best scenario: Energy is dominated by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, no cutoff</a:t>
            </a:r>
          </a:p>
          <a:p>
            <a:pPr>
              <a:buNone/>
            </a:pPr>
            <a:r>
              <a:rPr lang="en-US" altLang="ja-JP" dirty="0" smtClean="0"/>
              <a:t>Lorentz factor&gt;10000, Violate EBL + LIV! + ICECUBE&amp;GW!</a:t>
            </a:r>
            <a:endParaRPr lang="ja-JP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Upcoming New Windows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4176" y="1262245"/>
            <a:ext cx="31081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90"/>
                </a:solidFill>
                <a:latin typeface="Gill Sans"/>
                <a:cs typeface="Gill Sans"/>
              </a:rPr>
              <a:t>High Energy </a:t>
            </a:r>
            <a:r>
              <a:rPr kumimoji="1" lang="en-US" altLang="ja-JP" sz="3200" b="1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n</a:t>
            </a:r>
            <a:endParaRPr kumimoji="1" lang="ja-JP" altLang="en-US" sz="3200" b="1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41278" y="1262245"/>
            <a:ext cx="43290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00B6"/>
                </a:solidFill>
                <a:latin typeface="Gill Sans"/>
                <a:cs typeface="Gill Sans"/>
              </a:rPr>
              <a:t>Gravitational Wave</a:t>
            </a:r>
            <a:endParaRPr kumimoji="1" lang="ja-JP" altLang="en-US" sz="3200" b="1" dirty="0">
              <a:solidFill>
                <a:srgbClr val="0000B6"/>
              </a:solidFill>
              <a:latin typeface="Gill Sans"/>
              <a:cs typeface="Gill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2539" r="12225" b="24889"/>
          <a:stretch>
            <a:fillRect/>
          </a:stretch>
        </p:blipFill>
        <p:spPr bwMode="auto">
          <a:xfrm>
            <a:off x="542349" y="1847021"/>
            <a:ext cx="3359969" cy="485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866" y="1847021"/>
            <a:ext cx="4519945" cy="335229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80982" y="6231235"/>
            <a:ext cx="34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solidFill>
                  <a:srgbClr val="FF6600"/>
                </a:solidFill>
                <a:latin typeface="Gill Sans"/>
                <a:cs typeface="Gill Sans"/>
              </a:rPr>
              <a:t>IceCube</a:t>
            </a:r>
            <a:r>
              <a:rPr lang="en-US" altLang="ja-JP" sz="2800" b="1" dirty="0">
                <a:solidFill>
                  <a:srgbClr val="FF6600"/>
                </a:solidFill>
                <a:latin typeface="Gill Sans"/>
                <a:cs typeface="Gill Sans"/>
              </a:rPr>
              <a:t>,</a:t>
            </a:r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 KM3Net</a:t>
            </a:r>
            <a:endParaRPr kumimoji="1" lang="ja-JP" altLang="en-US" sz="2800" b="1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65390" y="5372835"/>
            <a:ext cx="3747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LIGO, Virgo, GEO, </a:t>
            </a:r>
          </a:p>
          <a:p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LCGT, AIGO, LISA, </a:t>
            </a:r>
          </a:p>
          <a:p>
            <a:r>
              <a:rPr lang="en-US" altLang="ja-JP" sz="2800" b="1" dirty="0" smtClean="0">
                <a:solidFill>
                  <a:srgbClr val="FF6600"/>
                </a:solidFill>
                <a:latin typeface="Gill Sans"/>
                <a:cs typeface="Gill Sans"/>
              </a:rPr>
              <a:t>DECIGO/BBO</a:t>
            </a:r>
            <a:endParaRPr kumimoji="1" lang="ja-JP" altLang="en-US" sz="2800" b="1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GRB Science with CTA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TeV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calorimetry</a:t>
            </a:r>
            <a:endParaRPr lang="en-US" altLang="ja-JP" sz="3600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Lower limit on the bulk Lorentz factor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Emission mechanism</a:t>
            </a:r>
          </a:p>
          <a:p>
            <a:pPr marL="914400" lvl="1" indent="-514350"/>
            <a:r>
              <a:rPr lang="en-US" altLang="ja-JP" sz="3200" dirty="0" smtClean="0">
                <a:latin typeface="Gill Sans"/>
                <a:cs typeface="Gill Sans"/>
              </a:rPr>
              <a:t>Site? </a:t>
            </a:r>
            <a:r>
              <a:rPr lang="en-US" altLang="ja-JP" sz="3200" dirty="0" err="1" smtClean="0">
                <a:latin typeface="Gill Sans"/>
                <a:cs typeface="Gill Sans"/>
              </a:rPr>
              <a:t>Leptonic(syn?/IC?)/Hadronic</a:t>
            </a:r>
            <a:r>
              <a:rPr lang="en-US" altLang="ja-JP" sz="3200" dirty="0" smtClean="0">
                <a:latin typeface="Gill Sans"/>
                <a:cs typeface="Gill Sans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Cosmology</a:t>
            </a:r>
          </a:p>
          <a:p>
            <a:pPr marL="914400" lvl="1" indent="-514350"/>
            <a:r>
              <a:rPr lang="en-US" altLang="ja-JP" sz="3200" dirty="0" smtClean="0">
                <a:latin typeface="Gill Sans"/>
                <a:cs typeface="Gill Sans"/>
              </a:rPr>
              <a:t> Probing EBL, </a:t>
            </a:r>
            <a:r>
              <a:rPr lang="en-US" altLang="ja-JP" sz="3200" dirty="0" smtClean="0">
                <a:latin typeface="Gill Sans"/>
                <a:cs typeface="Gill Sans"/>
              </a:rPr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Lorentz Invariance 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Violation</a:t>
            </a: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2800" dirty="0" smtClean="0">
                <a:latin typeface="Gill Sans"/>
                <a:cs typeface="Gill Sans"/>
              </a:rPr>
              <a:t>(</a:t>
            </a:r>
            <a:r>
              <a:rPr lang="en-US" altLang="ja-JP" sz="2800" dirty="0" err="1" smtClean="0">
                <a:latin typeface="Gill Sans"/>
                <a:cs typeface="Gill Sans"/>
              </a:rPr>
              <a:t>w</a:t>
            </a:r>
            <a:r>
              <a:rPr lang="en-US" altLang="ja-JP" sz="2800" dirty="0" smtClean="0">
                <a:latin typeface="Gill Sans"/>
                <a:cs typeface="Gill Sans"/>
              </a:rPr>
              <a:t>/ CTA only)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3600" dirty="0" smtClean="0">
                <a:latin typeface="Gill Sans"/>
                <a:cs typeface="Gill Sans"/>
              </a:rPr>
              <a:t> …</a:t>
            </a:r>
            <a:endParaRPr lang="ja-JP" altLang="en-US" sz="36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1. </a:t>
            </a:r>
            <a:r>
              <a:rPr lang="en-US" altLang="ja-JP" sz="4800" b="1" dirty="0" err="1" smtClean="0">
                <a:latin typeface="Gill Sans"/>
                <a:cs typeface="Gill Sans"/>
              </a:rPr>
              <a:t>TeV</a:t>
            </a:r>
            <a:r>
              <a:rPr lang="en-US" altLang="ja-JP" sz="4800" b="1" dirty="0" smtClean="0">
                <a:latin typeface="Gill Sans"/>
                <a:cs typeface="Gill Sans"/>
              </a:rPr>
              <a:t> </a:t>
            </a:r>
            <a:r>
              <a:rPr lang="en-US" altLang="ja-JP" sz="4800" b="1" dirty="0" err="1" smtClean="0">
                <a:latin typeface="Gill Sans"/>
                <a:cs typeface="Gill Sans"/>
              </a:rPr>
              <a:t>Calorimetry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l="2018" b="18360"/>
          <a:stretch>
            <a:fillRect/>
          </a:stretch>
        </p:blipFill>
        <p:spPr>
          <a:xfrm>
            <a:off x="0" y="1852355"/>
            <a:ext cx="6998633" cy="5000687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rot="5400000" flipH="1" flipV="1">
            <a:off x="6284313" y="3481926"/>
            <a:ext cx="14286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6999427" y="4197040"/>
            <a:ext cx="1969299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7130005" y="2915157"/>
            <a:ext cx="1547701" cy="1042950"/>
          </a:xfrm>
          <a:custGeom>
            <a:avLst/>
            <a:gdLst>
              <a:gd name="connsiteX0" fmla="*/ 0 w 1547701"/>
              <a:gd name="connsiteY0" fmla="*/ 1042950 h 1042950"/>
              <a:gd name="connsiteX1" fmla="*/ 449759 w 1547701"/>
              <a:gd name="connsiteY1" fmla="*/ 63944 h 1042950"/>
              <a:gd name="connsiteX2" fmla="*/ 1547701 w 1547701"/>
              <a:gd name="connsiteY2" fmla="*/ 659286 h 10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7701" h="1042950">
                <a:moveTo>
                  <a:pt x="0" y="1042950"/>
                </a:moveTo>
                <a:cubicBezTo>
                  <a:pt x="95904" y="585419"/>
                  <a:pt x="191809" y="127888"/>
                  <a:pt x="449759" y="63944"/>
                </a:cubicBezTo>
                <a:cubicBezTo>
                  <a:pt x="707709" y="0"/>
                  <a:pt x="1547701" y="659286"/>
                  <a:pt x="1547701" y="659286"/>
                </a:cubicBezTo>
              </a:path>
            </a:pathLst>
          </a:cu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63224" y="2131931"/>
            <a:ext cx="733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F</a:t>
            </a:r>
            <a:r>
              <a:rPr kumimoji="1" lang="en-US" altLang="ja-JP" sz="3200" baseline="-25000" dirty="0" err="1" smtClean="0">
                <a:latin typeface="Symbol" charset="2"/>
                <a:cs typeface="Symbol" charset="2"/>
              </a:rPr>
              <a:t>n</a:t>
            </a:r>
            <a:endParaRPr kumimoji="1" lang="ja-JP" altLang="en-US" sz="3200" baseline="-25000" dirty="0">
              <a:latin typeface="Symbol" charset="2"/>
              <a:cs typeface="Symbol" charset="2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7063865" y="2941617"/>
            <a:ext cx="1547701" cy="80481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8611566" y="2397166"/>
            <a:ext cx="1058255" cy="54445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 rot="18928636">
            <a:off x="574838" y="3350321"/>
            <a:ext cx="3386809" cy="1721899"/>
          </a:xfrm>
          <a:prstGeom prst="ellipse">
            <a:avLst/>
          </a:prstGeom>
          <a:solidFill>
            <a:srgbClr val="FF66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23204" y="1311798"/>
            <a:ext cx="7497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err="1" smtClean="0">
                <a:solidFill>
                  <a:srgbClr val="FF0000"/>
                </a:solidFill>
                <a:latin typeface="Gill Sans"/>
                <a:cs typeface="Gill Sans"/>
              </a:rPr>
              <a:t>Energetics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 may be determined by </a:t>
            </a:r>
            <a:r>
              <a:rPr kumimoji="1" lang="en-US" altLang="ja-JP" sz="3600" dirty="0" err="1" smtClean="0">
                <a:solidFill>
                  <a:srgbClr val="FF0000"/>
                </a:solidFill>
                <a:latin typeface="Gill Sans"/>
                <a:cs typeface="Gill Sans"/>
              </a:rPr>
              <a:t>TeV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36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3600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8886555">
            <a:off x="833376" y="2964586"/>
            <a:ext cx="1780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Short GRB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360" y="6456698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736768" y="4802418"/>
            <a:ext cx="23947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IC/</a:t>
            </a:r>
            <a:r>
              <a:rPr lang="en-US" altLang="ja-JP" sz="2800" dirty="0" err="1" smtClean="0">
                <a:solidFill>
                  <a:srgbClr val="000090"/>
                </a:solidFill>
                <a:latin typeface="Gill Sans"/>
                <a:cs typeface="Gill Sans"/>
              </a:rPr>
              <a:t>S</a:t>
            </a:r>
            <a:r>
              <a:rPr kumimoji="1" lang="en-US" altLang="ja-JP" sz="2800" dirty="0" err="1" smtClean="0">
                <a:solidFill>
                  <a:srgbClr val="000090"/>
                </a:solidFill>
                <a:latin typeface="Gill Sans"/>
                <a:cs typeface="Gill Sans"/>
              </a:rPr>
              <a:t>yn~</a:t>
            </a:r>
            <a:r>
              <a:rPr kumimoji="1" lang="en-US" altLang="ja-JP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2800" dirty="0" err="1" smtClean="0">
                <a:solidFill>
                  <a:srgbClr val="000090"/>
                </a:solidFill>
                <a:latin typeface="Gill Sans"/>
                <a:cs typeface="Gill Sans"/>
              </a:rPr>
              <a:t>/</a:t>
            </a:r>
            <a:r>
              <a:rPr kumimoji="1" lang="en-US" altLang="ja-JP" sz="28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e</a:t>
            </a:r>
            <a:r>
              <a:rPr kumimoji="1" lang="en-US" altLang="ja-JP" sz="2800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B</a:t>
            </a:r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&gt;1</a:t>
            </a:r>
          </a:p>
          <a:p>
            <a:endParaRPr lang="en-US" altLang="ja-JP" sz="2800" dirty="0" smtClean="0">
              <a:solidFill>
                <a:srgbClr val="000090"/>
              </a:solidFill>
              <a:latin typeface="Gill Sans"/>
              <a:cs typeface="Gill Sans"/>
            </a:endParaRPr>
          </a:p>
          <a:p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E&gt;10</a:t>
            </a:r>
            <a:r>
              <a:rPr lang="en-US" altLang="ja-JP" sz="2800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52</a:t>
            </a:r>
            <a:r>
              <a:rPr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erg</a:t>
            </a:r>
          </a:p>
          <a:p>
            <a:r>
              <a:rPr kumimoji="1" lang="en-US" altLang="ja-JP" sz="2800" dirty="0" smtClean="0">
                <a:solidFill>
                  <a:srgbClr val="000090"/>
                </a:solidFill>
                <a:latin typeface="Gill Sans"/>
                <a:cs typeface="Gill Sans"/>
              </a:rPr>
              <a:t>⇒ </a:t>
            </a:r>
            <a:r>
              <a:rPr kumimoji="1" lang="en-US" altLang="ja-JP" sz="2800" strike="sngStrike" dirty="0" smtClean="0">
                <a:solidFill>
                  <a:srgbClr val="000090"/>
                </a:solidFill>
                <a:latin typeface="Gill Sans"/>
                <a:cs typeface="Gill Sans"/>
              </a:rPr>
              <a:t>NS origin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2. Lower limit on bulk </a:t>
            </a:r>
            <a:r>
              <a:rPr lang="en-US" altLang="ja-JP" sz="4800" b="1" dirty="0" smtClean="0">
                <a:latin typeface="Symbol" charset="2"/>
                <a:cs typeface="Symbol" charset="2"/>
              </a:rPr>
              <a:t>G</a:t>
            </a:r>
            <a:endParaRPr lang="ja-JP" altLang="en-US" sz="4800" b="1" dirty="0">
              <a:latin typeface="Symbol" charset="2"/>
              <a:cs typeface="Symbol" charset="2"/>
            </a:endParaRPr>
          </a:p>
        </p:txBody>
      </p:sp>
      <p:sp>
        <p:nvSpPr>
          <p:cNvPr id="3" name="コンテンツ プレースホルダ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ja-JP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 </a:t>
            </a:r>
            <a:r>
              <a:rPr kumimoji="1" lang="en-US" altLang="ja-JP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gg</a:t>
            </a:r>
            <a:r>
              <a:rPr kumimoji="1" lang="en-US" altLang="ja-JP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→e</a:t>
            </a:r>
            <a:r>
              <a:rPr kumimoji="1" lang="en-US" altLang="ja-JP" sz="3600" b="1" i="0" u="none" strike="noStrike" kern="1200" cap="none" spc="0" normalizeH="0" baseline="3000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+</a:t>
            </a:r>
            <a:r>
              <a:rPr kumimoji="1" lang="en-US" altLang="ja-JP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e</a:t>
            </a:r>
            <a:r>
              <a:rPr kumimoji="1" lang="en-US" altLang="ja-JP" sz="3600" b="1" i="0" u="none" strike="noStrike" kern="1200" cap="none" spc="0" normalizeH="0" baseline="3000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-</a:t>
            </a:r>
            <a:r>
              <a:rPr kumimoji="1" lang="en-US" altLang="ja-JP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</a:t>
            </a:r>
            <a:r>
              <a:rPr kumimoji="1" lang="en-US" altLang="ja-JP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(</a:t>
            </a:r>
            <a:r>
              <a:rPr kumimoji="1" lang="en-US" altLang="ja-JP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e</a:t>
            </a:r>
            <a:r>
              <a:rPr kumimoji="1" lang="en-US" altLang="ja-JP" sz="3600" b="0" i="0" u="none" strike="noStrike" kern="1200" cap="none" spc="0" normalizeH="0" baseline="-2500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th</a:t>
            </a:r>
            <a:r>
              <a:rPr kumimoji="1" lang="en-US" altLang="ja-JP" sz="3600" b="0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~MeV)</a:t>
            </a:r>
            <a:endParaRPr kumimoji="1" lang="en-US" altLang="ja-JP" sz="3200" b="0" i="0" u="none" strike="noStrike" kern="1200" cap="none" spc="0" normalizeH="0" baseline="30000" noProof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R~c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 ⇒ 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t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~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s</a:t>
            </a:r>
            <a:r>
              <a:rPr kumimoji="1" lang="en-US" altLang="ja-JP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N</a:t>
            </a:r>
            <a:r>
              <a:rPr kumimoji="1" lang="en-US" altLang="ja-JP" sz="28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/4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p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R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≫1 (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-ray cannot escape)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ja-JP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Relativistic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R~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c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D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 Blueshift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 t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~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2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b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-2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~</a:t>
            </a:r>
            <a:r>
              <a:rPr kumimoji="1" lang="en-US" altLang="ja-JP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G</a:t>
            </a:r>
            <a:r>
              <a:rPr kumimoji="1" lang="en-US" altLang="ja-JP" sz="28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-6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l"/>
              <a:tabLst/>
              <a:defRPr/>
            </a:pPr>
            <a:r>
              <a:rPr kumimoji="1" lang="en-US" altLang="ja-JP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+mn-ea"/>
                <a:cs typeface="Symbol" charset="2"/>
              </a:rPr>
              <a:t> G</a:t>
            </a:r>
            <a:r>
              <a:rPr kumimoji="1" lang="en-US" altLang="ja-JP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&gt;10</a:t>
            </a:r>
            <a:r>
              <a:rPr kumimoji="1" lang="en-US" altLang="ja-JP" sz="4800" b="1" i="0" u="none" strike="noStrike" kern="1200" cap="none" spc="0" normalizeH="0" baseline="3000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3</a:t>
            </a:r>
            <a:r>
              <a:rPr kumimoji="1" lang="en-US" altLang="ja-JP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+mn-ea"/>
                <a:cs typeface="Gill Sans"/>
              </a:rPr>
              <a:t>v&gt;0.999999×c</a:t>
            </a:r>
            <a:endParaRPr kumimoji="1" lang="ja-JP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ea typeface="+mn-ea"/>
              <a:cs typeface="Gill San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l="4082"/>
          <a:stretch>
            <a:fillRect/>
          </a:stretch>
        </p:blipFill>
        <p:spPr bwMode="auto">
          <a:xfrm>
            <a:off x="3316267" y="2862048"/>
            <a:ext cx="5827733" cy="3890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796498" y="2967889"/>
            <a:ext cx="921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err="1">
                <a:solidFill>
                  <a:prstClr val="black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3600" baseline="-25000" dirty="0" err="1">
                <a:solidFill>
                  <a:prstClr val="black"/>
                </a:solidFill>
                <a:latin typeface="Gill Sans"/>
                <a:cs typeface="Gill Sans"/>
              </a:rPr>
              <a:t>min</a:t>
            </a:r>
            <a:endParaRPr lang="ja-JP" altLang="en-US" sz="3600" baseline="-250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747370" y="5155843"/>
            <a:ext cx="531774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587649" y="6416453"/>
            <a:ext cx="119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  <a:latin typeface="Gill Sans"/>
                <a:cs typeface="Gill Sans"/>
              </a:rPr>
              <a:t>Redshift</a:t>
            </a:r>
            <a:endParaRPr lang="ja-JP" altLang="en-US" sz="24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645" y="6463588"/>
            <a:ext cx="597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But see also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 Li 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08,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 Granot+08, Bosnjak+09, </a:t>
            </a:r>
            <a:r>
              <a:rPr lang="en-US" altLang="ja-JP" dirty="0" err="1" smtClean="0">
                <a:solidFill>
                  <a:prstClr val="black"/>
                </a:solidFill>
                <a:latin typeface="Gill Sans"/>
                <a:cs typeface="Gill Sans"/>
              </a:rPr>
              <a:t>Aoi</a:t>
            </a:r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+KI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10, Zou+10</a:t>
            </a:r>
            <a:endParaRPr lang="en-US" altLang="ja-JP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4505298" y="3361612"/>
            <a:ext cx="478756" cy="1588"/>
          </a:xfrm>
          <a:prstGeom prst="straightConnector1">
            <a:avLst/>
          </a:prstGeom>
          <a:ln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 flipH="1" flipV="1">
            <a:off x="5474415" y="4892991"/>
            <a:ext cx="4787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 flipH="1" flipV="1">
            <a:off x="8148101" y="4348085"/>
            <a:ext cx="478756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Conventional </a:t>
            </a:r>
            <a:r>
              <a:rPr lang="en-US" altLang="ja-JP" sz="4800" b="1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4800" b="1" baseline="-25000" dirty="0" err="1" smtClean="0">
                <a:latin typeface="Gill Sans"/>
                <a:cs typeface="Gill Sans"/>
              </a:rPr>
              <a:t>max</a:t>
            </a:r>
            <a:endParaRPr lang="ja-JP" altLang="en-US" sz="4800" b="1" baseline="-25000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Fireball expands by radiation pressure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In principle, </a:t>
            </a:r>
            <a:r>
              <a:rPr lang="en-US" altLang="ja-JP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solidFill>
                  <a:srgbClr val="008000"/>
                </a:solidFill>
                <a:latin typeface="Gill Sans"/>
                <a:cs typeface="Gill Sans"/>
              </a:rPr>
              <a:t>max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 ~ Energy / Mass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latin typeface="Gill Sans"/>
                <a:cs typeface="Gill Sans"/>
              </a:rPr>
              <a:t>Mass↓</a:t>
            </a:r>
            <a:r>
              <a:rPr lang="en-US" altLang="ja-JP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latin typeface="Gill Sans"/>
                <a:cs typeface="Gill Sans"/>
              </a:rPr>
              <a:t>max</a:t>
            </a:r>
            <a:r>
              <a:rPr lang="en-US" altLang="ja-JP" dirty="0" smtClean="0">
                <a:latin typeface="Gill Sans"/>
                <a:cs typeface="Gill Sans"/>
              </a:rPr>
              <a:t>↑…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However,</a:t>
            </a:r>
          </a:p>
          <a:p>
            <a:pPr>
              <a:buNone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⇒ Transparent before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~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baseline="-25000" dirty="0" err="1" smtClean="0">
                <a:solidFill>
                  <a:srgbClr val="FF0000"/>
                </a:solidFill>
                <a:latin typeface="Gill Sans"/>
                <a:cs typeface="Gill Sans"/>
              </a:rPr>
              <a:t>max</a:t>
            </a:r>
            <a:endParaRPr lang="ja-JP" altLang="en-US" baseline="-25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41408" y="1600200"/>
            <a:ext cx="178606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Paczynski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 86</a:t>
            </a:r>
          </a:p>
          <a:p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Goodman 86</a:t>
            </a:r>
          </a:p>
          <a:p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Shemi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 &amp; </a:t>
            </a:r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Piran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 90</a:t>
            </a:r>
          </a:p>
          <a:p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Meszaros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 &amp; Rees</a:t>
            </a:r>
          </a:p>
        </p:txBody>
      </p:sp>
      <p:sp>
        <p:nvSpPr>
          <p:cNvPr id="5" name="円/楕円 4"/>
          <p:cNvSpPr/>
          <p:nvPr/>
        </p:nvSpPr>
        <p:spPr>
          <a:xfrm>
            <a:off x="2087700" y="4245868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6" name="図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5749409"/>
            <a:ext cx="6611899" cy="1029211"/>
          </a:xfrm>
          <a:prstGeom prst="rect">
            <a:avLst/>
          </a:prstGeom>
        </p:spPr>
      </p:pic>
      <p:sp>
        <p:nvSpPr>
          <p:cNvPr id="7" name="右矢印 6"/>
          <p:cNvSpPr/>
          <p:nvPr/>
        </p:nvSpPr>
        <p:spPr>
          <a:xfrm>
            <a:off x="4082796" y="4376298"/>
            <a:ext cx="978408" cy="484632"/>
          </a:xfrm>
          <a:prstGeom prst="rightArrow">
            <a:avLst>
              <a:gd name="adj1" fmla="val 50000"/>
              <a:gd name="adj2" fmla="val 9640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988095" y="3435868"/>
            <a:ext cx="2340000" cy="2340000"/>
          </a:xfrm>
          <a:prstGeom prst="ellipse">
            <a:avLst/>
          </a:prstGeom>
          <a:gradFill flip="none" rotWithShape="1">
            <a:gsLst>
              <a:gs pos="100000">
                <a:srgbClr val="FF000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426552" y="3885868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rgbClr val="00009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000090"/>
                </a:solidFill>
                <a:latin typeface="Gill Sans"/>
                <a:cs typeface="Gill Sans"/>
              </a:rPr>
              <a:t>Matter</a:t>
            </a:r>
            <a:endParaRPr lang="ja-JP" altLang="en-US" sz="24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cxnSp>
        <p:nvCxnSpPr>
          <p:cNvPr id="11" name="直線矢印コネクタ 10"/>
          <p:cNvCxnSpPr>
            <a:stCxn id="8" idx="2"/>
          </p:cNvCxnSpPr>
          <p:nvPr/>
        </p:nvCxnSpPr>
        <p:spPr>
          <a:xfrm rot="10800000">
            <a:off x="5595533" y="4605868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 flipH="1">
            <a:off x="8328095" y="4604280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18900000">
            <a:off x="7872447" y="3587657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13500000">
            <a:off x="6039868" y="3600888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8100000">
            <a:off x="6026641" y="5609261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2700000">
            <a:off x="7872448" y="5609263"/>
            <a:ext cx="392562" cy="1588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636794" y="5009036"/>
            <a:ext cx="1351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Radiation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escapes</a:t>
            </a:r>
            <a:endParaRPr lang="ja-JP" altLang="en-US" sz="24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2015700" y="4171857"/>
            <a:ext cx="871200" cy="871200"/>
          </a:xfrm>
          <a:prstGeom prst="ellipse">
            <a:avLst/>
          </a:prstGeom>
          <a:gradFill flip="none" rotWithShape="1">
            <a:gsLst>
              <a:gs pos="100000">
                <a:srgbClr val="000090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4800" b="1" dirty="0" err="1" smtClean="0">
                <a:latin typeface="Symbol" charset="2"/>
                <a:cs typeface="Symbol" charset="2"/>
              </a:rPr>
              <a:t>gg</a:t>
            </a:r>
            <a:r>
              <a:rPr lang="en-US" altLang="ja-JP" sz="4800" b="1" dirty="0" err="1" smtClean="0">
                <a:latin typeface="Gill Sans"/>
                <a:cs typeface="Gill Sans"/>
              </a:rPr>
              <a:t>→e</a:t>
            </a:r>
            <a:r>
              <a:rPr lang="en-US" altLang="ja-JP" sz="4800" b="1" baseline="30000" dirty="0" err="1" smtClean="0">
                <a:latin typeface="Gill Sans"/>
                <a:cs typeface="Gill Sans"/>
              </a:rPr>
              <a:t>+</a:t>
            </a:r>
            <a:r>
              <a:rPr lang="en-US" altLang="ja-JP" sz="4800" b="1" dirty="0" err="1" smtClean="0">
                <a:latin typeface="Gill Sans"/>
                <a:cs typeface="Gill Sans"/>
              </a:rPr>
              <a:t>e</a:t>
            </a:r>
            <a:r>
              <a:rPr lang="en-US" altLang="ja-JP" sz="4800" b="1" baseline="30000" dirty="0" smtClean="0">
                <a:latin typeface="Gill Sans"/>
                <a:cs typeface="Gill Sans"/>
              </a:rPr>
              <a:t>-</a:t>
            </a:r>
            <a:r>
              <a:rPr lang="en-US" altLang="ja-JP" sz="4800" b="1" dirty="0" smtClean="0">
                <a:latin typeface="Gill Sans"/>
                <a:cs typeface="Gill Sans"/>
              </a:rPr>
              <a:t> </a:t>
            </a:r>
            <a:r>
              <a:rPr lang="en-US" altLang="ja-JP" sz="4800" b="1" dirty="0" err="1" smtClean="0">
                <a:latin typeface="Gill Sans"/>
                <a:cs typeface="Gill Sans"/>
              </a:rPr>
              <a:t>Annhilation</a:t>
            </a:r>
            <a:r>
              <a:rPr lang="en-US" altLang="ja-JP" sz="4800" b="1" dirty="0" smtClean="0">
                <a:latin typeface="Gill Sans"/>
                <a:cs typeface="Gill Sans"/>
              </a:rPr>
              <a:t> Break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sz="3600" dirty="0" smtClean="0">
                <a:latin typeface="Gill Sans"/>
                <a:cs typeface="Gill Sans"/>
              </a:rPr>
              <a:t> 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Most likely Break (not Cutoff)</a:t>
            </a:r>
            <a:endParaRPr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" y="2157707"/>
            <a:ext cx="6825217" cy="47002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1336" y="6211669"/>
            <a:ext cx="240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Aoi</a:t>
            </a:r>
            <a:r>
              <a:rPr kumimoji="1" lang="en-US" altLang="ja-JP" dirty="0" smtClean="0">
                <a:latin typeface="Gill Sans"/>
                <a:cs typeface="Gill Sans"/>
              </a:rPr>
              <a:t>+ </a:t>
            </a:r>
            <a:r>
              <a:rPr kumimoji="1" lang="en-US" altLang="ja-JP" dirty="0" smtClean="0">
                <a:latin typeface="Gill Sans"/>
                <a:cs typeface="Gill Sans"/>
              </a:rPr>
              <a:t>10, 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Li 08,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 </a:t>
            </a:r>
          </a:p>
          <a:p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Granot</a:t>
            </a:r>
            <a:r>
              <a:rPr lang="en-US" altLang="ja-JP" dirty="0" smtClean="0">
                <a:solidFill>
                  <a:prstClr val="black"/>
                </a:solidFill>
                <a:latin typeface="Gill Sans"/>
                <a:cs typeface="Gill Sans"/>
              </a:rPr>
              <a:t>+08, Bosnjak+09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68994" y="1853417"/>
            <a:ext cx="23340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Time/Space</a:t>
            </a:r>
          </a:p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integration</a:t>
            </a:r>
          </a:p>
          <a:p>
            <a:pPr algn="ctr"/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smears</a:t>
            </a:r>
          </a:p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the cutoff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86239" y="4303455"/>
            <a:ext cx="26124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High-statistical</a:t>
            </a:r>
          </a:p>
          <a:p>
            <a:pPr algn="ctr"/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d</a:t>
            </a:r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ata or</a:t>
            </a:r>
            <a:endParaRPr kumimoji="1" lang="en-US" altLang="ja-JP" sz="32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 algn="ctr"/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Time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-resolved</a:t>
            </a:r>
          </a:p>
          <a:p>
            <a:pPr algn="ctr"/>
            <a:r>
              <a:rPr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spectrum </a:t>
            </a:r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is </a:t>
            </a:r>
            <a:endParaRPr kumimoji="1" lang="en-US" altLang="ja-JP" sz="32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 algn="ctr"/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important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36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3. Emission Mechanism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95273" y="2208193"/>
            <a:ext cx="2012400" cy="2012400"/>
          </a:xfrm>
          <a:prstGeom prst="ellipse">
            <a:avLst/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25000">
                <a:srgbClr val="1F497D">
                  <a:lumMod val="20000"/>
                  <a:lumOff val="80000"/>
                </a:srgbClr>
              </a:gs>
              <a:gs pos="71000">
                <a:srgbClr val="1F497D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90500">
              <a:srgbClr val="1F497D">
                <a:lumMod val="40000"/>
                <a:lumOff val="60000"/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5400000" flipH="1" flipV="1">
            <a:off x="3114603" y="5713646"/>
            <a:ext cx="1885373" cy="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円/楕円 74"/>
          <p:cNvSpPr/>
          <p:nvPr/>
        </p:nvSpPr>
        <p:spPr>
          <a:xfrm>
            <a:off x="1420614" y="3043473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ysClr val="windowText" lastClr="00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76" name="台形 75"/>
          <p:cNvSpPr/>
          <p:nvPr/>
        </p:nvSpPr>
        <p:spPr>
          <a:xfrm rot="16200000">
            <a:off x="4130357" y="-43753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77" name="円弧 76"/>
          <p:cNvSpPr>
            <a:spLocks noChangeAspect="1"/>
          </p:cNvSpPr>
          <p:nvPr/>
        </p:nvSpPr>
        <p:spPr>
          <a:xfrm>
            <a:off x="392760" y="2024043"/>
            <a:ext cx="2414880" cy="2414880"/>
          </a:xfrm>
          <a:prstGeom prst="arc">
            <a:avLst>
              <a:gd name="adj1" fmla="val 20630339"/>
              <a:gd name="adj2" fmla="val 913342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8" name="フリーフォーム 77"/>
          <p:cNvSpPr/>
          <p:nvPr/>
        </p:nvSpPr>
        <p:spPr>
          <a:xfrm>
            <a:off x="2813050" y="3033142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ysClr val="window" lastClr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9" name="円弧 78"/>
          <p:cNvSpPr>
            <a:spLocks noChangeAspect="1"/>
          </p:cNvSpPr>
          <p:nvPr/>
        </p:nvSpPr>
        <p:spPr>
          <a:xfrm>
            <a:off x="-1679216" y="-43073"/>
            <a:ext cx="6543823" cy="6543823"/>
          </a:xfrm>
          <a:prstGeom prst="arc">
            <a:avLst>
              <a:gd name="adj1" fmla="val 20979432"/>
              <a:gd name="adj2" fmla="val 591837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円弧 79"/>
          <p:cNvSpPr>
            <a:spLocks noChangeAspect="1"/>
          </p:cNvSpPr>
          <p:nvPr/>
        </p:nvSpPr>
        <p:spPr>
          <a:xfrm>
            <a:off x="-1933217" y="-309603"/>
            <a:ext cx="7067329" cy="7067329"/>
          </a:xfrm>
          <a:prstGeom prst="arc">
            <a:avLst>
              <a:gd name="adj1" fmla="val 20988595"/>
              <a:gd name="adj2" fmla="val 60954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" name="円弧 80"/>
          <p:cNvSpPr>
            <a:spLocks noChangeAspect="1"/>
          </p:cNvSpPr>
          <p:nvPr/>
        </p:nvSpPr>
        <p:spPr>
          <a:xfrm>
            <a:off x="-2213632" y="-592715"/>
            <a:ext cx="7632715" cy="7632715"/>
          </a:xfrm>
          <a:prstGeom prst="arc">
            <a:avLst>
              <a:gd name="adj1" fmla="val 20983663"/>
              <a:gd name="adj2" fmla="val 59969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" name="円弧 81"/>
          <p:cNvSpPr>
            <a:spLocks noChangeAspect="1"/>
          </p:cNvSpPr>
          <p:nvPr/>
        </p:nvSpPr>
        <p:spPr>
          <a:xfrm>
            <a:off x="-2518940" y="-898023"/>
            <a:ext cx="8243332" cy="8243332"/>
          </a:xfrm>
          <a:prstGeom prst="arc">
            <a:avLst>
              <a:gd name="adj1" fmla="val 21000697"/>
              <a:gd name="adj2" fmla="val 563185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フリーフォーム 82"/>
          <p:cNvSpPr/>
          <p:nvPr/>
        </p:nvSpPr>
        <p:spPr>
          <a:xfrm>
            <a:off x="5419083" y="272967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4" name="円弧 83"/>
          <p:cNvSpPr>
            <a:spLocks noChangeAspect="1"/>
          </p:cNvSpPr>
          <p:nvPr/>
        </p:nvSpPr>
        <p:spPr>
          <a:xfrm>
            <a:off x="-4508109" y="-2884666"/>
            <a:ext cx="12216618" cy="12216618"/>
          </a:xfrm>
          <a:prstGeom prst="arc">
            <a:avLst>
              <a:gd name="adj1" fmla="val 21073897"/>
              <a:gd name="adj2" fmla="val 525064"/>
            </a:avLst>
          </a:prstGeom>
          <a:noFill/>
          <a:ln w="254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708509" y="2367450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6" name="フリーフォーム 85"/>
          <p:cNvSpPr/>
          <p:nvPr/>
        </p:nvSpPr>
        <p:spPr>
          <a:xfrm>
            <a:off x="7708509" y="370359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7" name="フリーフォーム 86"/>
          <p:cNvSpPr/>
          <p:nvPr/>
        </p:nvSpPr>
        <p:spPr>
          <a:xfrm>
            <a:off x="5419083" y="3364401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8" name="フリーフォーム 87"/>
          <p:cNvSpPr/>
          <p:nvPr/>
        </p:nvSpPr>
        <p:spPr>
          <a:xfrm>
            <a:off x="7708509" y="3043473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9" name="台形 88"/>
          <p:cNvSpPr/>
          <p:nvPr/>
        </p:nvSpPr>
        <p:spPr>
          <a:xfrm rot="5400000" flipH="1">
            <a:off x="-2939417" y="-43754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566448" y="1680338"/>
            <a:ext cx="1179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Photo-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sphere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603391" y="1508889"/>
            <a:ext cx="1299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Internal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Shock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939856" y="1305689"/>
            <a:ext cx="1388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Shock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4057292" y="6656337"/>
            <a:ext cx="43121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直線矢印コネクタ 98"/>
          <p:cNvCxnSpPr/>
          <p:nvPr/>
        </p:nvCxnSpPr>
        <p:spPr>
          <a:xfrm>
            <a:off x="3200403" y="3433470"/>
            <a:ext cx="1371597" cy="100545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直線矢印コネクタ 99"/>
          <p:cNvCxnSpPr/>
          <p:nvPr/>
        </p:nvCxnSpPr>
        <p:spPr>
          <a:xfrm rot="5400000">
            <a:off x="5378012" y="4003643"/>
            <a:ext cx="633725" cy="23683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rot="5400000">
            <a:off x="6749060" y="4265481"/>
            <a:ext cx="1394337" cy="39757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右矢印 101"/>
          <p:cNvSpPr>
            <a:spLocks noChangeAspect="1"/>
          </p:cNvSpPr>
          <p:nvPr/>
        </p:nvSpPr>
        <p:spPr>
          <a:xfrm>
            <a:off x="1966684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103" name="右矢印 102"/>
          <p:cNvSpPr>
            <a:spLocks noChangeAspect="1"/>
          </p:cNvSpPr>
          <p:nvPr/>
        </p:nvSpPr>
        <p:spPr>
          <a:xfrm flipH="1">
            <a:off x="811491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06202" y="5795974"/>
            <a:ext cx="82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Time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02061" y="430929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Flux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45" name="フリーフォーム 44"/>
          <p:cNvSpPr/>
          <p:nvPr/>
        </p:nvSpPr>
        <p:spPr>
          <a:xfrm>
            <a:off x="4433442" y="4341096"/>
            <a:ext cx="1616364" cy="1293091"/>
          </a:xfrm>
          <a:custGeom>
            <a:avLst/>
            <a:gdLst>
              <a:gd name="connsiteX0" fmla="*/ 0 w 1616364"/>
              <a:gd name="connsiteY0" fmla="*/ 1293091 h 1477819"/>
              <a:gd name="connsiteX1" fmla="*/ 161637 w 1616364"/>
              <a:gd name="connsiteY1" fmla="*/ 438728 h 1477819"/>
              <a:gd name="connsiteX2" fmla="*/ 357909 w 1616364"/>
              <a:gd name="connsiteY2" fmla="*/ 1016000 h 1477819"/>
              <a:gd name="connsiteX3" fmla="*/ 496455 w 1616364"/>
              <a:gd name="connsiteY3" fmla="*/ 150091 h 1477819"/>
              <a:gd name="connsiteX4" fmla="*/ 692728 w 1616364"/>
              <a:gd name="connsiteY4" fmla="*/ 912091 h 1477819"/>
              <a:gd name="connsiteX5" fmla="*/ 854364 w 1616364"/>
              <a:gd name="connsiteY5" fmla="*/ 0 h 1477819"/>
              <a:gd name="connsiteX6" fmla="*/ 1027546 w 1616364"/>
              <a:gd name="connsiteY6" fmla="*/ 912091 h 1477819"/>
              <a:gd name="connsiteX7" fmla="*/ 1166091 w 1616364"/>
              <a:gd name="connsiteY7" fmla="*/ 219364 h 1477819"/>
              <a:gd name="connsiteX8" fmla="*/ 1304637 w 1616364"/>
              <a:gd name="connsiteY8" fmla="*/ 935182 h 1477819"/>
              <a:gd name="connsiteX9" fmla="*/ 1408546 w 1616364"/>
              <a:gd name="connsiteY9" fmla="*/ 484909 h 1477819"/>
              <a:gd name="connsiteX10" fmla="*/ 1616364 w 1616364"/>
              <a:gd name="connsiteY10" fmla="*/ 1477819 h 1477819"/>
              <a:gd name="connsiteX0" fmla="*/ 0 w 1616364"/>
              <a:gd name="connsiteY0" fmla="*/ 1293091 h 1293091"/>
              <a:gd name="connsiteX1" fmla="*/ 161637 w 1616364"/>
              <a:gd name="connsiteY1" fmla="*/ 438728 h 1293091"/>
              <a:gd name="connsiteX2" fmla="*/ 357909 w 1616364"/>
              <a:gd name="connsiteY2" fmla="*/ 1016000 h 1293091"/>
              <a:gd name="connsiteX3" fmla="*/ 496455 w 1616364"/>
              <a:gd name="connsiteY3" fmla="*/ 150091 h 1293091"/>
              <a:gd name="connsiteX4" fmla="*/ 692728 w 1616364"/>
              <a:gd name="connsiteY4" fmla="*/ 912091 h 1293091"/>
              <a:gd name="connsiteX5" fmla="*/ 854364 w 1616364"/>
              <a:gd name="connsiteY5" fmla="*/ 0 h 1293091"/>
              <a:gd name="connsiteX6" fmla="*/ 1027546 w 1616364"/>
              <a:gd name="connsiteY6" fmla="*/ 912091 h 1293091"/>
              <a:gd name="connsiteX7" fmla="*/ 1166091 w 1616364"/>
              <a:gd name="connsiteY7" fmla="*/ 219364 h 1293091"/>
              <a:gd name="connsiteX8" fmla="*/ 1304637 w 1616364"/>
              <a:gd name="connsiteY8" fmla="*/ 935182 h 1293091"/>
              <a:gd name="connsiteX9" fmla="*/ 1408546 w 1616364"/>
              <a:gd name="connsiteY9" fmla="*/ 484909 h 1293091"/>
              <a:gd name="connsiteX10" fmla="*/ 1616364 w 1616364"/>
              <a:gd name="connsiteY10" fmla="*/ 1168216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6364" h="1293091">
                <a:moveTo>
                  <a:pt x="0" y="1293091"/>
                </a:moveTo>
                <a:lnTo>
                  <a:pt x="161637" y="438728"/>
                </a:lnTo>
                <a:lnTo>
                  <a:pt x="357909" y="1016000"/>
                </a:lnTo>
                <a:lnTo>
                  <a:pt x="496455" y="150091"/>
                </a:lnTo>
                <a:lnTo>
                  <a:pt x="692728" y="912091"/>
                </a:lnTo>
                <a:lnTo>
                  <a:pt x="854364" y="0"/>
                </a:lnTo>
                <a:lnTo>
                  <a:pt x="1027546" y="912091"/>
                </a:lnTo>
                <a:lnTo>
                  <a:pt x="1166091" y="219364"/>
                </a:lnTo>
                <a:lnTo>
                  <a:pt x="1304637" y="935182"/>
                </a:lnTo>
                <a:lnTo>
                  <a:pt x="1408546" y="484909"/>
                </a:lnTo>
                <a:lnTo>
                  <a:pt x="1616364" y="11682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76322" y="5790649"/>
            <a:ext cx="126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~2-100s</a:t>
            </a:r>
          </a:p>
          <a:p>
            <a:r>
              <a:rPr lang="en-US" altLang="ja-JP" sz="2400" dirty="0" smtClean="0">
                <a:latin typeface="Gill Sans"/>
                <a:cs typeface="Gill Sans"/>
              </a:rPr>
              <a:t>~0.01-2s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8165" y="1129013"/>
            <a:ext cx="2207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Relativistic Jet</a:t>
            </a: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&gt;100</a:t>
            </a:r>
            <a:endParaRPr kumimoji="1" lang="en-US" altLang="ja-JP" sz="2800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16200000" flipH="1">
            <a:off x="1511255" y="2471927"/>
            <a:ext cx="1260858" cy="34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407715" y="5496240"/>
            <a:ext cx="1961677" cy="100451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8425223" y="1769536"/>
            <a:ext cx="71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ISM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801749" y="4166927"/>
            <a:ext cx="1445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latin typeface="Gill Sans"/>
                <a:cs typeface="Gill Sans"/>
              </a:rPr>
              <a:t>E</a:t>
            </a:r>
            <a:r>
              <a:rPr lang="en-US" altLang="ja-JP" sz="3200" baseline="-25000" dirty="0" err="1" smtClean="0">
                <a:latin typeface="Gill Sans"/>
                <a:cs typeface="Gill Sans"/>
              </a:rPr>
              <a:t>kin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⇒E</a:t>
            </a:r>
            <a:r>
              <a:rPr kumimoji="1" lang="en-US" altLang="ja-JP" sz="3200" baseline="-25000" dirty="0" err="1" smtClean="0">
                <a:latin typeface="Symbol" charset="2"/>
                <a:cs typeface="Symbol" charset="2"/>
              </a:rPr>
              <a:t>g</a:t>
            </a:r>
            <a:endParaRPr kumimoji="1" lang="ja-JP" alt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27918" y="516143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Afterglow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26481" y="5323065"/>
            <a:ext cx="127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Gill Sans"/>
                <a:cs typeface="Gill Sans"/>
              </a:rPr>
              <a:t>Prompt</a:t>
            </a:r>
            <a:endParaRPr kumimoji="1" lang="ja-JP" altLang="en-US" sz="28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512974" y="2598350"/>
            <a:ext cx="184204" cy="389996"/>
          </a:xfrm>
          <a:prstGeom prst="ellipse">
            <a:avLst/>
          </a:prstGeom>
          <a:gradFill>
            <a:gsLst>
              <a:gs pos="0">
                <a:srgbClr val="00009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flipV="1">
            <a:off x="1512974" y="3462419"/>
            <a:ext cx="184204" cy="389996"/>
          </a:xfrm>
          <a:prstGeom prst="ellipse">
            <a:avLst/>
          </a:prstGeom>
          <a:gradFill>
            <a:gsLst>
              <a:gs pos="0">
                <a:srgbClr val="00009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コンテンツ プレースホルダ 2"/>
          <p:cNvSpPr>
            <a:spLocks noGrp="1"/>
          </p:cNvSpPr>
          <p:nvPr>
            <p:ph idx="1"/>
          </p:nvPr>
        </p:nvSpPr>
        <p:spPr>
          <a:xfrm>
            <a:off x="47562" y="3994657"/>
            <a:ext cx="3737037" cy="28633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Site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Mechanism</a:t>
            </a: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Syn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? BB?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Hadronic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?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Composition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p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? </a:t>
            </a:r>
            <a:r>
              <a:rPr lang="en-US" altLang="ja-JP" dirty="0" err="1" smtClean="0">
                <a:solidFill>
                  <a:srgbClr val="FF0000"/>
                </a:solidFill>
                <a:latin typeface="Gill Sans"/>
                <a:cs typeface="Gill Sans"/>
              </a:rPr>
              <a:t>Poynting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? </a:t>
            </a:r>
            <a:r>
              <a:rPr lang="en-US" altLang="ja-JP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? Fe?</a:t>
            </a:r>
            <a:endParaRPr lang="ja-JP" altLang="en-US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 smtClean="0">
                <a:latin typeface="Gill Sans"/>
                <a:cs typeface="Gill Sans"/>
              </a:rPr>
              <a:t>GeV</a:t>
            </a:r>
            <a:r>
              <a:rPr lang="en-US" altLang="ja-JP" b="1" dirty="0" smtClean="0">
                <a:latin typeface="Gill Sans"/>
                <a:cs typeface="Gill Sans"/>
              </a:rPr>
              <a:t> Models</a:t>
            </a:r>
            <a:endParaRPr lang="ja-JP" altLang="en-US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External</a:t>
            </a:r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 shock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–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long-lived, but not variable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Synchrotron (adiabatic/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radiative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shock)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SSC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External Compton of prompt </a:t>
            </a:r>
            <a:r>
              <a:rPr lang="en-US" altLang="ja-JP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endParaRPr lang="en-US" altLang="ja-JP" dirty="0" smtClean="0">
              <a:solidFill>
                <a:srgbClr val="000090"/>
              </a:solidFill>
              <a:latin typeface="Symbol" charset="2"/>
              <a:cs typeface="Symbol" charset="2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Internal shock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Synchrotron (peak at 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MeV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)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– not extra comp.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SSC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– no low energy excess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Hadronic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– proton luminosity is too large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External Compton of cocoon/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photospheric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8000"/>
                </a:solidFill>
                <a:latin typeface="Gill Sans"/>
                <a:cs typeface="Gill Sans"/>
              </a:rPr>
              <a:t>– May need fine tuning</a:t>
            </a:r>
          </a:p>
          <a:p>
            <a:pPr lvl="1"/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Synchrotron (peak at 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GeV-TeV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) 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w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/ High </a:t>
            </a:r>
            <a:r>
              <a:rPr lang="en-US" altLang="ja-JP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3793384" y="2039439"/>
          <a:ext cx="3498485" cy="1165252"/>
        </p:xfrm>
        <a:graphic>
          <a:graphicData uri="http://schemas.openxmlformats.org/presentationml/2006/ole">
            <p:oleObj spid="_x0000_s44037" name="数式" r:id="rId3" imgW="1485900" imgH="495300" progId="Equation.3">
              <p:embed/>
            </p:oleObj>
          </a:graphicData>
        </a:graphic>
      </p:graphicFrame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gg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→e</a:t>
            </a:r>
            <a:r>
              <a:rPr lang="en-US" altLang="ja-JP" baseline="30000" dirty="0" err="1" smtClean="0">
                <a:solidFill>
                  <a:srgbClr val="000090"/>
                </a:solidFill>
                <a:latin typeface="Gill Sans"/>
                <a:cs typeface="Gill Sans"/>
              </a:rPr>
              <a:t>+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e</a:t>
            </a:r>
            <a:r>
              <a:rPr lang="en-US" altLang="ja-JP" baseline="30000" dirty="0" smtClean="0">
                <a:solidFill>
                  <a:srgbClr val="000090"/>
                </a:solidFill>
                <a:latin typeface="Gill Sans"/>
                <a:cs typeface="Gill Sans"/>
              </a:rPr>
              <a:t>-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annhilation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 break</a:t>
            </a:r>
          </a:p>
          <a:p>
            <a:pPr>
              <a:buNone/>
            </a:pPr>
            <a:endParaRPr lang="en-US" altLang="ja-JP" dirty="0" smtClean="0"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IC component</a:t>
            </a: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Max. Synchrotron Energy (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t</a:t>
            </a:r>
            <a:r>
              <a:rPr lang="en-US" altLang="ja-JP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acc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=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t</a:t>
            </a:r>
            <a:r>
              <a:rPr lang="en-US" altLang="ja-JP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cool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)</a:t>
            </a: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endParaRPr lang="en-US" altLang="ja-JP" dirty="0" smtClean="0">
              <a:latin typeface="Gill Sans"/>
              <a:cs typeface="Gill Sans"/>
            </a:endParaRPr>
          </a:p>
          <a:p>
            <a:pPr>
              <a:buFont typeface="Wingdings" charset="2"/>
              <a:buChar char="l"/>
            </a:pP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Max. Synchrotron Energy (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t</a:t>
            </a:r>
            <a:r>
              <a:rPr lang="en-US" altLang="ja-JP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acc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=</a:t>
            </a:r>
            <a:r>
              <a:rPr lang="en-US" altLang="ja-JP" dirty="0" err="1" smtClean="0">
                <a:solidFill>
                  <a:srgbClr val="000090"/>
                </a:solidFill>
                <a:latin typeface="Gill Sans"/>
                <a:cs typeface="Gill Sans"/>
              </a:rPr>
              <a:t>t</a:t>
            </a:r>
            <a:r>
              <a:rPr lang="en-US" altLang="ja-JP" baseline="-25000" dirty="0" err="1" smtClean="0">
                <a:solidFill>
                  <a:srgbClr val="000090"/>
                </a:solidFill>
                <a:latin typeface="Gill Sans"/>
                <a:cs typeface="Gill Sans"/>
              </a:rPr>
              <a:t>dyn</a:t>
            </a:r>
            <a:r>
              <a:rPr lang="en-US" altLang="ja-JP" dirty="0" smtClean="0">
                <a:solidFill>
                  <a:srgbClr val="000090"/>
                </a:solidFill>
                <a:latin typeface="Gill Sans"/>
                <a:cs typeface="Gill Sans"/>
              </a:rPr>
              <a:t>)</a:t>
            </a:r>
            <a:endParaRPr lang="ja-JP" altLang="en-US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Possible </a:t>
            </a:r>
            <a:r>
              <a:rPr lang="en-US" altLang="ja-JP" sz="4800" b="1" dirty="0" err="1" smtClean="0">
                <a:latin typeface="Gill Sans"/>
                <a:cs typeface="Gill Sans"/>
              </a:rPr>
              <a:t>TeV</a:t>
            </a:r>
            <a:r>
              <a:rPr lang="en-US" altLang="ja-JP" sz="4800" b="1" dirty="0" smtClean="0">
                <a:latin typeface="Gill Sans"/>
                <a:cs typeface="Gill Sans"/>
              </a:rPr>
              <a:t> Features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329989" y="4135645"/>
          <a:ext cx="4702074" cy="988014"/>
        </p:xfrm>
        <a:graphic>
          <a:graphicData uri="http://schemas.openxmlformats.org/presentationml/2006/ole">
            <p:oleObj spid="_x0000_s44034" name="数式" r:id="rId4" imgW="1993900" imgH="41910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329989" y="5803333"/>
          <a:ext cx="3723187" cy="1054667"/>
        </p:xfrm>
        <a:graphic>
          <a:graphicData uri="http://schemas.openxmlformats.org/presentationml/2006/ole">
            <p:oleObj spid="_x0000_s44035" name="数式" r:id="rId5" imgW="1524000" imgH="4318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12845" y="6376766"/>
            <a:ext cx="68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KI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2090" y="5805221"/>
            <a:ext cx="3190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How to separate</a:t>
            </a:r>
            <a:endParaRPr kumimoji="1" lang="en-US" altLang="ja-JP" sz="2800" dirty="0" smtClean="0">
              <a:solidFill>
                <a:srgbClr val="008000"/>
              </a:solidFill>
              <a:latin typeface="Gill Sans"/>
              <a:cs typeface="Gill Sans"/>
            </a:endParaRPr>
          </a:p>
          <a:p>
            <a:pPr algn="ctr"/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these from </a:t>
            </a: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EBL abs.?</a:t>
            </a:r>
            <a:endParaRPr kumimoji="1" lang="ja-JP" altLang="en-US" sz="28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EBL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796197" y="853322"/>
            <a:ext cx="1341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Y. Inoue+ 10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2034"/>
            <a:ext cx="9138181" cy="441269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312" y="2075494"/>
            <a:ext cx="1337787" cy="73406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8419" y="5657671"/>
            <a:ext cx="6889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EBL has a large uncertainty</a:t>
            </a:r>
          </a:p>
          <a:p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Probe of 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early star/galaxy </a:t>
            </a:r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formation</a:t>
            </a:r>
            <a:endParaRPr kumimoji="1"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4534" y="5780782"/>
            <a:ext cx="2046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GRB 090423</a:t>
            </a:r>
          </a:p>
          <a:p>
            <a:pPr algn="r"/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@ z~8.2</a:t>
            </a:r>
            <a:endParaRPr kumimoji="1" lang="ja-JP" altLang="en-US" sz="28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GRB Subtask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31847" y="5422873"/>
            <a:ext cx="47549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latin typeface="Gill Sans"/>
                <a:cs typeface="Gill Sans"/>
              </a:rPr>
              <a:t>j.granot@herts.ac.uk</a:t>
            </a:r>
            <a:endParaRPr lang="en-US" altLang="ja-JP" sz="2800" dirty="0">
              <a:latin typeface="Gill Sans"/>
              <a:cs typeface="Gill Sans"/>
            </a:endParaRPr>
          </a:p>
          <a:p>
            <a:r>
              <a:rPr lang="en-US" altLang="ja-JP" sz="2800" dirty="0" err="1">
                <a:latin typeface="Gill Sans"/>
                <a:cs typeface="Gill Sans"/>
              </a:rPr>
              <a:t>inoue@tap.scphys.kyoto-u.ac.jp</a:t>
            </a:r>
            <a:endParaRPr lang="en-US" altLang="ja-JP" sz="2800" dirty="0">
              <a:latin typeface="Gill Sans"/>
              <a:cs typeface="Gill Sans"/>
            </a:endParaRPr>
          </a:p>
          <a:p>
            <a:r>
              <a:rPr lang="en-US" altLang="ja-JP" sz="2800" dirty="0" err="1">
                <a:latin typeface="Gill Sans"/>
                <a:cs typeface="Gill Sans"/>
              </a:rPr>
              <a:t>pto@star.le.ac.uk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91550" y="1140639"/>
            <a:ext cx="3352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Gill Sans"/>
                <a:cs typeface="Gill Sans"/>
              </a:rPr>
              <a:t>inaugurated Mar. 18, 2010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2000" y="1602304"/>
            <a:ext cx="242927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Gill Sans"/>
                <a:cs typeface="Gill Sans"/>
              </a:rPr>
              <a:t>Ryde</a:t>
            </a:r>
            <a:r>
              <a:rPr lang="en-US" altLang="ja-JP" sz="2400" dirty="0" smtClean="0">
                <a:latin typeface="Gill Sans"/>
                <a:cs typeface="Gill Sans"/>
              </a:rPr>
              <a:t>, Felix</a:t>
            </a:r>
          </a:p>
          <a:p>
            <a:r>
              <a:rPr lang="en-US" altLang="ja-JP" sz="2400" dirty="0" smtClean="0">
                <a:latin typeface="Gill Sans"/>
                <a:cs typeface="Gill Sans"/>
              </a:rPr>
              <a:t>Tam</a:t>
            </a:r>
            <a:r>
              <a:rPr lang="en-US" altLang="ja-JP" sz="2400" dirty="0">
                <a:latin typeface="Gill Sans"/>
                <a:cs typeface="Gill Sans"/>
              </a:rPr>
              <a:t>, P. H. Thomas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Teshima</a:t>
            </a:r>
            <a:r>
              <a:rPr lang="en-US" altLang="ja-JP" sz="2400" dirty="0">
                <a:latin typeface="Gill Sans"/>
                <a:cs typeface="Gill Sans"/>
              </a:rPr>
              <a:t>, Masahiro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Toma</a:t>
            </a:r>
            <a:r>
              <a:rPr lang="en-US" altLang="ja-JP" sz="2400" dirty="0">
                <a:latin typeface="Gill Sans"/>
                <a:cs typeface="Gill Sans"/>
              </a:rPr>
              <a:t>, Kenji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Torres, Diego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Wagner, Stefan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Wijers</a:t>
            </a:r>
            <a:r>
              <a:rPr lang="en-US" altLang="ja-JP" sz="2400" dirty="0">
                <a:latin typeface="Gill Sans"/>
                <a:cs typeface="Gill Sans"/>
              </a:rPr>
              <a:t>, Ralph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Yamazaki, Ryo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Zech, </a:t>
            </a:r>
            <a:r>
              <a:rPr lang="en-US" altLang="ja-JP" sz="2400" dirty="0" smtClean="0">
                <a:latin typeface="Gill Sans"/>
                <a:cs typeface="Gill Sans"/>
              </a:rPr>
              <a:t>Andreas</a:t>
            </a:r>
            <a:endParaRPr lang="en-US" altLang="ja-JP" sz="2400" dirty="0">
              <a:latin typeface="Gill Sans"/>
              <a:cs typeface="Gill San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2455" y="1602304"/>
            <a:ext cx="309997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Gill Sans"/>
                <a:cs typeface="Gill Sans"/>
              </a:rPr>
              <a:t>Asano, </a:t>
            </a:r>
            <a:r>
              <a:rPr lang="en-US" altLang="ja-JP" sz="2400" dirty="0" err="1">
                <a:latin typeface="Gill Sans"/>
                <a:cs typeface="Gill Sans"/>
              </a:rPr>
              <a:t>Katsuaki</a:t>
            </a:r>
            <a:endParaRPr lang="en-US" altLang="ja-JP" sz="2400" dirty="0">
              <a:latin typeface="Gill Sans"/>
              <a:cs typeface="Gill Sans"/>
            </a:endParaRPr>
          </a:p>
          <a:p>
            <a:r>
              <a:rPr lang="en-US" altLang="ja-JP" sz="2400" dirty="0" err="1">
                <a:latin typeface="Gill Sans"/>
                <a:cs typeface="Gill Sans"/>
              </a:rPr>
              <a:t>Falcone</a:t>
            </a:r>
            <a:r>
              <a:rPr lang="en-US" altLang="ja-JP" sz="2400" dirty="0">
                <a:latin typeface="Gill Sans"/>
                <a:cs typeface="Gill Sans"/>
              </a:rPr>
              <a:t>, Abe</a:t>
            </a:r>
          </a:p>
          <a:p>
            <a:r>
              <a:rPr lang="en-US" altLang="ja-JP" sz="2400" dirty="0" err="1">
                <a:solidFill>
                  <a:srgbClr val="FF0000"/>
                </a:solidFill>
                <a:latin typeface="Gill Sans"/>
                <a:cs typeface="Gill Sans"/>
              </a:rPr>
              <a:t>Granot</a:t>
            </a:r>
            <a:r>
              <a:rPr lang="en-US" altLang="ja-JP" sz="2400" dirty="0">
                <a:solidFill>
                  <a:srgbClr val="FF0000"/>
                </a:solidFill>
                <a:latin typeface="Gill Sans"/>
                <a:cs typeface="Gill Sans"/>
              </a:rPr>
              <a:t>, Jonathan (Yoni)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Hinton, Jim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Horns, Dieter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Gill Sans"/>
                <a:cs typeface="Gill Sans"/>
              </a:rPr>
              <a:t>Inoue, Susumu</a:t>
            </a:r>
          </a:p>
          <a:p>
            <a:r>
              <a:rPr lang="en-US" altLang="ja-JP" sz="2400" dirty="0">
                <a:latin typeface="Gill Sans"/>
                <a:cs typeface="Gill Sans"/>
              </a:rPr>
              <a:t>Inoue, Yoshiyuki</a:t>
            </a:r>
          </a:p>
          <a:p>
            <a:r>
              <a:rPr lang="en-US" altLang="ja-JP" sz="2400" dirty="0" err="1">
                <a:solidFill>
                  <a:srgbClr val="000090"/>
                </a:solidFill>
                <a:latin typeface="Gill Sans"/>
                <a:cs typeface="Gill Sans"/>
              </a:rPr>
              <a:t>Ioka</a:t>
            </a:r>
            <a:r>
              <a:rPr lang="en-US" altLang="ja-JP" sz="2400" dirty="0">
                <a:solidFill>
                  <a:srgbClr val="000090"/>
                </a:solidFill>
                <a:latin typeface="Gill Sans"/>
                <a:cs typeface="Gill Sans"/>
              </a:rPr>
              <a:t>, </a:t>
            </a:r>
            <a:r>
              <a:rPr lang="en-US" altLang="ja-JP" sz="2400" dirty="0" err="1">
                <a:solidFill>
                  <a:srgbClr val="000090"/>
                </a:solidFill>
                <a:latin typeface="Gill Sans"/>
                <a:cs typeface="Gill Sans"/>
              </a:rPr>
              <a:t>Kunihito</a:t>
            </a:r>
            <a:endParaRPr lang="en-US" altLang="ja-JP" sz="2400" dirty="0">
              <a:solidFill>
                <a:srgbClr val="000090"/>
              </a:solidFill>
              <a:latin typeface="Gill Sans"/>
              <a:cs typeface="Gill Sans"/>
            </a:endParaRPr>
          </a:p>
          <a:p>
            <a:r>
              <a:rPr lang="en-US" altLang="ja-JP" sz="2400" dirty="0" err="1">
                <a:latin typeface="Gill Sans"/>
                <a:cs typeface="Gill Sans"/>
              </a:rPr>
              <a:t>Kakuwa</a:t>
            </a:r>
            <a:r>
              <a:rPr lang="en-US" altLang="ja-JP" sz="2400" dirty="0">
                <a:latin typeface="Gill Sans"/>
                <a:cs typeface="Gill Sans"/>
              </a:rPr>
              <a:t>, Jun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Lamanna</a:t>
            </a:r>
            <a:r>
              <a:rPr lang="en-US" altLang="ja-JP" sz="2400" dirty="0">
                <a:latin typeface="Gill Sans"/>
                <a:cs typeface="Gill Sans"/>
              </a:rPr>
              <a:t>, Giovanni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Markoff</a:t>
            </a:r>
            <a:r>
              <a:rPr lang="en-US" altLang="ja-JP" sz="2400" dirty="0">
                <a:latin typeface="Gill Sans"/>
                <a:cs typeface="Gill Sans"/>
              </a:rPr>
              <a:t>, Sera</a:t>
            </a:r>
          </a:p>
          <a:p>
            <a:r>
              <a:rPr lang="en-US" altLang="ja-JP" sz="2400" dirty="0" err="1">
                <a:latin typeface="Gill Sans"/>
                <a:cs typeface="Gill Sans"/>
              </a:rPr>
              <a:t>Murase</a:t>
            </a:r>
            <a:r>
              <a:rPr lang="en-US" altLang="ja-JP" sz="2400" dirty="0">
                <a:latin typeface="Gill Sans"/>
                <a:cs typeface="Gill Sans"/>
              </a:rPr>
              <a:t>, </a:t>
            </a:r>
            <a:r>
              <a:rPr lang="en-US" altLang="ja-JP" sz="2400" dirty="0" err="1" smtClean="0">
                <a:latin typeface="Gill Sans"/>
                <a:cs typeface="Gill Sans"/>
              </a:rPr>
              <a:t>Kohta</a:t>
            </a:r>
            <a:endParaRPr lang="en-US" altLang="ja-JP" sz="2400" dirty="0" smtClean="0">
              <a:latin typeface="Gill Sans"/>
              <a:cs typeface="Gill Sans"/>
            </a:endParaRPr>
          </a:p>
          <a:p>
            <a:r>
              <a:rPr lang="en-US" altLang="ja-JP" sz="2400" dirty="0" smtClean="0">
                <a:solidFill>
                  <a:srgbClr val="FF0000"/>
                </a:solidFill>
                <a:latin typeface="Gill Sans"/>
                <a:cs typeface="Gill Sans"/>
              </a:rPr>
              <a:t>O’Brien, Paul</a:t>
            </a:r>
          </a:p>
          <a:p>
            <a:r>
              <a:rPr lang="en-US" altLang="ja-JP" sz="2400" dirty="0" err="1" smtClean="0">
                <a:latin typeface="Gill Sans"/>
                <a:cs typeface="Gill Sans"/>
              </a:rPr>
              <a:t>Raue</a:t>
            </a:r>
            <a:r>
              <a:rPr lang="en-US" altLang="ja-JP" sz="2400" dirty="0" smtClean="0">
                <a:latin typeface="Gill Sans"/>
                <a:cs typeface="Gill Sans"/>
              </a:rPr>
              <a:t>, Martin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59687" y="4978362"/>
            <a:ext cx="4164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You are welcome to join us</a:t>
            </a:r>
            <a:endParaRPr kumimoji="1" lang="ja-JP" altLang="en-US" sz="28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42413" y="6407758"/>
            <a:ext cx="1506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Gill Sans"/>
                <a:cs typeface="Gill Sans"/>
              </a:rPr>
              <a:t>Red: Leaders</a:t>
            </a:r>
            <a:endParaRPr kumimoji="1" lang="ja-JP" alt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l="14089" r="13269" b="33164"/>
          <a:stretch>
            <a:fillRect/>
          </a:stretch>
        </p:blipFill>
        <p:spPr>
          <a:xfrm>
            <a:off x="1" y="2494854"/>
            <a:ext cx="6301587" cy="4363146"/>
          </a:xfrm>
          <a:prstGeom prst="rect">
            <a:avLst/>
          </a:prstGeom>
        </p:spPr>
      </p:pic>
      <p:sp>
        <p:nvSpPr>
          <p:cNvPr id="30" name="爆発 1 29"/>
          <p:cNvSpPr/>
          <p:nvPr/>
        </p:nvSpPr>
        <p:spPr>
          <a:xfrm>
            <a:off x="646526" y="1848748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Intergalactic 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01757" y="2776110"/>
            <a:ext cx="1344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latin typeface="Gill Sans"/>
                <a:cs typeface="Gill Sans"/>
              </a:rPr>
              <a:t>z</a:t>
            </a:r>
            <a:r>
              <a:rPr kumimoji="1" lang="en-US" altLang="ja-JP" sz="2400" dirty="0" smtClean="0">
                <a:latin typeface="Gill Sans"/>
                <a:cs typeface="Gill Sans"/>
              </a:rPr>
              <a:t>=10</a:t>
            </a:r>
          </a:p>
          <a:p>
            <a:r>
              <a:rPr lang="en-US" altLang="ja-JP" sz="2400" dirty="0" smtClean="0">
                <a:latin typeface="Gill Sans"/>
                <a:cs typeface="Gill Sans"/>
              </a:rPr>
              <a:t>B=10</a:t>
            </a:r>
            <a:r>
              <a:rPr lang="en-US" altLang="ja-JP" sz="2400" baseline="30000" dirty="0" smtClean="0">
                <a:latin typeface="Gill Sans"/>
                <a:cs typeface="Gill Sans"/>
              </a:rPr>
              <a:t>-15</a:t>
            </a:r>
            <a:r>
              <a:rPr lang="en-US" altLang="ja-JP" sz="2400" dirty="0" smtClean="0">
                <a:latin typeface="Gill Sans"/>
                <a:cs typeface="Gill Sans"/>
              </a:rPr>
              <a:t>G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8652" y="6144096"/>
            <a:ext cx="1498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Proga</a:t>
            </a:r>
            <a:r>
              <a:rPr kumimoji="1" lang="en-US" altLang="ja-JP" dirty="0" smtClean="0">
                <a:latin typeface="Gill Sans"/>
                <a:cs typeface="Gill Sans"/>
              </a:rPr>
              <a:t> 95</a:t>
            </a:r>
          </a:p>
          <a:p>
            <a:r>
              <a:rPr kumimoji="1" lang="en-US" altLang="ja-JP" dirty="0" smtClean="0">
                <a:latin typeface="Gill Sans"/>
                <a:cs typeface="Gill Sans"/>
              </a:rPr>
              <a:t>Takahashi+ 10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842411" y="1620654"/>
            <a:ext cx="3459177" cy="363820"/>
          </a:xfrm>
          <a:custGeom>
            <a:avLst/>
            <a:gdLst>
              <a:gd name="connsiteX0" fmla="*/ 0 w 1600614"/>
              <a:gd name="connsiteY0" fmla="*/ 363820 h 363820"/>
              <a:gd name="connsiteX1" fmla="*/ 767236 w 1600614"/>
              <a:gd name="connsiteY1" fmla="*/ 6615 h 363820"/>
              <a:gd name="connsiteX2" fmla="*/ 1600614 w 1600614"/>
              <a:gd name="connsiteY2" fmla="*/ 324131 h 36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614" h="363820">
                <a:moveTo>
                  <a:pt x="0" y="363820"/>
                </a:moveTo>
                <a:cubicBezTo>
                  <a:pt x="250233" y="188525"/>
                  <a:pt x="500467" y="13230"/>
                  <a:pt x="767236" y="6615"/>
                </a:cubicBezTo>
                <a:cubicBezTo>
                  <a:pt x="1034005" y="0"/>
                  <a:pt x="1600614" y="324131"/>
                  <a:pt x="1600614" y="324131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1388962" y="1984474"/>
            <a:ext cx="1453449" cy="321474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296366" y="1516670"/>
            <a:ext cx="10981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0090"/>
                </a:solidFill>
                <a:latin typeface="Gill Sans"/>
                <a:cs typeface="Gill Sans"/>
              </a:rPr>
              <a:t>TeV</a:t>
            </a:r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32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3200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16200000" flipH="1">
            <a:off x="2566324" y="1749659"/>
            <a:ext cx="275242" cy="195976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982117" y="1125250"/>
            <a:ext cx="1535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Opt-UV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17513" y="1620654"/>
            <a:ext cx="541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FF0000"/>
                </a:solidFill>
                <a:latin typeface="Gill Sans"/>
                <a:cs typeface="Gill Sans"/>
              </a:rPr>
              <a:t>e</a:t>
            </a:r>
            <a:r>
              <a:rPr kumimoji="1" lang="en-US" altLang="ja-JP" sz="3200" baseline="30000" dirty="0" smtClean="0">
                <a:solidFill>
                  <a:srgbClr val="FF0000"/>
                </a:solidFill>
                <a:latin typeface="Gill Sans"/>
                <a:cs typeface="Gill Sans"/>
              </a:rPr>
              <a:t>±</a:t>
            </a:r>
            <a:endParaRPr kumimoji="1" lang="ja-JP" altLang="en-US" sz="3200" baseline="30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rot="16200000" flipH="1">
            <a:off x="4045068" y="1431082"/>
            <a:ext cx="540376" cy="5134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rot="16200000" flipH="1">
            <a:off x="4647220" y="1464412"/>
            <a:ext cx="540376" cy="5134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6200000" flipH="1">
            <a:off x="4349868" y="1458052"/>
            <a:ext cx="540376" cy="51348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5400000">
            <a:off x="6261955" y="1722405"/>
            <a:ext cx="275242" cy="195976"/>
          </a:xfrm>
          <a:prstGeom prst="straightConnector1">
            <a:avLst/>
          </a:prstGeom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301588" y="1158579"/>
            <a:ext cx="10266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8000"/>
                </a:solidFill>
                <a:latin typeface="Gill Sans"/>
                <a:cs typeface="Gill Sans"/>
              </a:rPr>
              <a:t>CMB</a:t>
            </a:r>
            <a:endParaRPr kumimoji="1" lang="ja-JP" altLang="en-US" sz="32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cxnSp>
        <p:nvCxnSpPr>
          <p:cNvPr id="28" name="直線矢印コネクタ 27"/>
          <p:cNvCxnSpPr>
            <a:stCxn id="9" idx="2"/>
          </p:cNvCxnSpPr>
          <p:nvPr/>
        </p:nvCxnSpPr>
        <p:spPr>
          <a:xfrm>
            <a:off x="6301588" y="1944785"/>
            <a:ext cx="1264948" cy="260645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1388962" y="2494854"/>
            <a:ext cx="6931582" cy="1588"/>
          </a:xfrm>
          <a:prstGeom prst="straightConnector1">
            <a:avLst/>
          </a:pr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7251568" y="2512332"/>
            <a:ext cx="12386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00FF"/>
                </a:solidFill>
                <a:latin typeface="Gill Sans"/>
                <a:cs typeface="Gill Sans"/>
              </a:rPr>
              <a:t>MeV</a:t>
            </a:r>
            <a:r>
              <a:rPr kumimoji="1" lang="en-US" altLang="ja-JP" sz="3200" dirty="0" smtClean="0">
                <a:solidFill>
                  <a:srgbClr val="0000FF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32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3200" dirty="0">
              <a:solidFill>
                <a:srgbClr val="0000FF"/>
              </a:solidFill>
              <a:latin typeface="Symbol" charset="2"/>
              <a:cs typeface="Symbol" charset="2"/>
            </a:endParaRPr>
          </a:p>
        </p:txBody>
      </p:sp>
      <p:sp>
        <p:nvSpPr>
          <p:cNvPr id="37" name="スマイル 36"/>
          <p:cNvSpPr/>
          <p:nvPr/>
        </p:nvSpPr>
        <p:spPr>
          <a:xfrm>
            <a:off x="8413871" y="2130004"/>
            <a:ext cx="651681" cy="646106"/>
          </a:xfrm>
          <a:prstGeom prst="smileyFac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 rot="5400000">
            <a:off x="7160495" y="2088813"/>
            <a:ext cx="812082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5400000">
            <a:off x="7915297" y="2088019"/>
            <a:ext cx="812082" cy="1588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7565742" y="1848748"/>
            <a:ext cx="795217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7418665" y="1164940"/>
            <a:ext cx="1005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Delay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873706" y="1125759"/>
            <a:ext cx="415699" cy="584776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FF00"/>
                </a:solidFill>
                <a:latin typeface="Gill Sans"/>
                <a:cs typeface="Gill Sans"/>
              </a:rPr>
              <a:t>B</a:t>
            </a:r>
            <a:endParaRPr kumimoji="1" lang="ja-JP" altLang="en-US" sz="3200" dirty="0">
              <a:solidFill>
                <a:srgbClr val="FFFF00"/>
              </a:solidFill>
              <a:latin typeface="Gill Sans"/>
              <a:cs typeface="Gill Sans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36827" y="1890536"/>
            <a:ext cx="12155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rgbClr val="000090"/>
                </a:solidFill>
                <a:latin typeface="Gill Sans"/>
                <a:cs typeface="Gill Sans"/>
              </a:rPr>
              <a:t>GeV</a:t>
            </a:r>
            <a:r>
              <a:rPr kumimoji="1" lang="en-US" altLang="ja-JP" sz="320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kumimoji="1" lang="en-US" altLang="ja-JP" sz="3200" dirty="0" err="1" smtClean="0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endParaRPr kumimoji="1" lang="ja-JP" altLang="en-US" sz="3200" dirty="0">
              <a:solidFill>
                <a:srgbClr val="000090"/>
              </a:solidFill>
              <a:latin typeface="Symbol" charset="2"/>
              <a:cs typeface="Symbol" charset="2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301588" y="3176488"/>
            <a:ext cx="243688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Delay time</a:t>
            </a:r>
          </a:p>
          <a:p>
            <a:r>
              <a:rPr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⇒ B</a:t>
            </a:r>
          </a:p>
          <a:p>
            <a:endParaRPr kumimoji="1" lang="en-US" altLang="ja-JP" dirty="0" smtClean="0">
              <a:latin typeface="Gill Sans"/>
              <a:cs typeface="Gill Sans"/>
            </a:endParaRPr>
          </a:p>
          <a:p>
            <a:r>
              <a:rPr lang="en-US" altLang="ja-JP" sz="3200" dirty="0" smtClean="0">
                <a:latin typeface="Gill Sans"/>
                <a:cs typeface="Gill Sans"/>
              </a:rPr>
              <a:t>But, could be</a:t>
            </a:r>
          </a:p>
          <a:p>
            <a:r>
              <a:rPr kumimoji="1" lang="en-US" altLang="ja-JP" sz="3200" dirty="0" smtClean="0">
                <a:latin typeface="Gill Sans"/>
                <a:cs typeface="Gill Sans"/>
              </a:rPr>
              <a:t>contaminated</a:t>
            </a:r>
          </a:p>
          <a:p>
            <a:r>
              <a:rPr lang="en-US" altLang="ja-JP" sz="3200" dirty="0" smtClean="0">
                <a:latin typeface="Gill Sans"/>
                <a:cs typeface="Gill Sans"/>
              </a:rPr>
              <a:t>by afterglow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LIV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Summary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365"/>
            <a:ext cx="8270938" cy="592079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55847" y="6126163"/>
            <a:ext cx="256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ill Sans"/>
                <a:cs typeface="Gill Sans"/>
              </a:rPr>
              <a:t>Rondo+ arXiv:0907.0626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216"/>
            <a:ext cx="9144000" cy="592514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8116455" y="3336640"/>
            <a:ext cx="102754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004619" y="5592178"/>
            <a:ext cx="714660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~18 LAT+GMB 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GRBs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 (as of Jul 2010)</a:t>
            </a:r>
          </a:p>
          <a:p>
            <a:pPr algn="ctr"/>
            <a:r>
              <a:rPr kumimoji="1"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No HE </a:t>
            </a:r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cutoff within the sensitivity</a:t>
            </a:r>
            <a:endParaRPr kumimoji="1" lang="en-US" altLang="ja-JP" sz="3600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526" y="575129"/>
            <a:ext cx="119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Zhang+ 10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090902B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805025"/>
            <a:ext cx="8229600" cy="4525963"/>
          </a:xfrm>
        </p:spPr>
        <p:txBody>
          <a:bodyPr/>
          <a:lstStyle/>
          <a:p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34201"/>
            <a:ext cx="4572000" cy="48967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01" y="1258163"/>
            <a:ext cx="4487499" cy="507282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557953" y="6403331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Gill Sans"/>
                <a:cs typeface="Gill Sans"/>
              </a:rPr>
              <a:t>Abdo</a:t>
            </a:r>
            <a:r>
              <a:rPr kumimoji="1" lang="en-US" altLang="ja-JP" dirty="0" smtClean="0">
                <a:latin typeface="Gill Sans"/>
                <a:cs typeface="Gill Sans"/>
              </a:rPr>
              <a:t>+ 09</a:t>
            </a:r>
            <a:endParaRPr kumimoji="1" lang="ja-JP" altLang="en-US" dirty="0">
              <a:latin typeface="Gill Sans"/>
              <a:cs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GRB: Brightest Explosion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3124200" y="2707380"/>
            <a:ext cx="609600" cy="914400"/>
            <a:chOff x="8392" y="5780"/>
            <a:chExt cx="754" cy="1186"/>
          </a:xfrm>
        </p:grpSpPr>
        <p:sp>
          <p:nvSpPr>
            <p:cNvPr id="18" name="Freeform 4"/>
            <p:cNvSpPr>
              <a:spLocks/>
            </p:cNvSpPr>
            <p:nvPr/>
          </p:nvSpPr>
          <p:spPr bwMode="auto">
            <a:xfrm>
              <a:off x="8392" y="5780"/>
              <a:ext cx="754" cy="1186"/>
            </a:xfrm>
            <a:custGeom>
              <a:avLst/>
              <a:gdLst/>
              <a:ahLst/>
              <a:cxnLst>
                <a:cxn ang="0">
                  <a:pos x="716" y="10"/>
                </a:cxn>
                <a:cxn ang="0">
                  <a:pos x="602" y="166"/>
                </a:cxn>
                <a:cxn ang="0">
                  <a:pos x="492" y="349"/>
                </a:cxn>
                <a:cxn ang="0">
                  <a:pos x="279" y="538"/>
                </a:cxn>
                <a:cxn ang="0">
                  <a:pos x="65" y="723"/>
                </a:cxn>
                <a:cxn ang="0">
                  <a:pos x="12" y="974"/>
                </a:cxn>
                <a:cxn ang="0">
                  <a:pos x="137" y="1146"/>
                </a:cxn>
                <a:cxn ang="0">
                  <a:pos x="416" y="1168"/>
                </a:cxn>
                <a:cxn ang="0">
                  <a:pos x="632" y="1036"/>
                </a:cxn>
                <a:cxn ang="0">
                  <a:pos x="740" y="736"/>
                </a:cxn>
                <a:cxn ang="0">
                  <a:pos x="716" y="430"/>
                </a:cxn>
                <a:cxn ang="0">
                  <a:pos x="680" y="178"/>
                </a:cxn>
                <a:cxn ang="0">
                  <a:pos x="716" y="10"/>
                </a:cxn>
              </a:cxnLst>
              <a:rect l="0" t="0" r="r" b="b"/>
              <a:pathLst>
                <a:path w="754" h="1186">
                  <a:moveTo>
                    <a:pt x="716" y="10"/>
                  </a:moveTo>
                  <a:cubicBezTo>
                    <a:pt x="700" y="0"/>
                    <a:pt x="639" y="110"/>
                    <a:pt x="602" y="166"/>
                  </a:cubicBezTo>
                  <a:cubicBezTo>
                    <a:pt x="565" y="222"/>
                    <a:pt x="546" y="287"/>
                    <a:pt x="492" y="349"/>
                  </a:cubicBezTo>
                  <a:cubicBezTo>
                    <a:pt x="438" y="411"/>
                    <a:pt x="350" y="476"/>
                    <a:pt x="279" y="538"/>
                  </a:cubicBezTo>
                  <a:cubicBezTo>
                    <a:pt x="208" y="600"/>
                    <a:pt x="110" y="651"/>
                    <a:pt x="65" y="723"/>
                  </a:cubicBezTo>
                  <a:cubicBezTo>
                    <a:pt x="21" y="796"/>
                    <a:pt x="0" y="904"/>
                    <a:pt x="12" y="974"/>
                  </a:cubicBezTo>
                  <a:cubicBezTo>
                    <a:pt x="24" y="1045"/>
                    <a:pt x="70" y="1114"/>
                    <a:pt x="137" y="1146"/>
                  </a:cubicBezTo>
                  <a:cubicBezTo>
                    <a:pt x="204" y="1178"/>
                    <a:pt x="334" y="1186"/>
                    <a:pt x="416" y="1168"/>
                  </a:cubicBezTo>
                  <a:cubicBezTo>
                    <a:pt x="498" y="1150"/>
                    <a:pt x="578" y="1108"/>
                    <a:pt x="632" y="1036"/>
                  </a:cubicBezTo>
                  <a:cubicBezTo>
                    <a:pt x="686" y="964"/>
                    <a:pt x="726" y="837"/>
                    <a:pt x="740" y="736"/>
                  </a:cubicBezTo>
                  <a:cubicBezTo>
                    <a:pt x="754" y="635"/>
                    <a:pt x="726" y="523"/>
                    <a:pt x="716" y="430"/>
                  </a:cubicBezTo>
                  <a:cubicBezTo>
                    <a:pt x="706" y="337"/>
                    <a:pt x="680" y="248"/>
                    <a:pt x="680" y="178"/>
                  </a:cubicBezTo>
                  <a:cubicBezTo>
                    <a:pt x="680" y="108"/>
                    <a:pt x="709" y="45"/>
                    <a:pt x="716" y="10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 rot="767483">
              <a:off x="8482" y="6487"/>
              <a:ext cx="135" cy="23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20" name="Picture 6" descr="Solar Flar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151755"/>
            <a:ext cx="1476375" cy="1470025"/>
          </a:xfrm>
          <a:prstGeom prst="rect">
            <a:avLst/>
          </a:prstGeom>
          <a:noFill/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362200" y="2615305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=</a:t>
            </a:r>
          </a:p>
        </p:txBody>
      </p:sp>
      <p:pic>
        <p:nvPicPr>
          <p:cNvPr id="22" name="Picture 8" descr="abomb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73980"/>
            <a:ext cx="1709738" cy="2003425"/>
          </a:xfrm>
          <a:prstGeom prst="rect">
            <a:avLst/>
          </a:prstGeom>
          <a:noFill/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781800" y="2402580"/>
            <a:ext cx="62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6000" kern="1200">
                <a:solidFill>
                  <a:srgbClr val="000000"/>
                </a:solidFill>
                <a:latin typeface="Arial" charset="0"/>
                <a:ea typeface="ＭＳ Ｐゴシック" charset="-128"/>
                <a:cs typeface="+mn-cs"/>
              </a:rPr>
              <a:t>=</a:t>
            </a:r>
          </a:p>
        </p:txBody>
      </p:sp>
      <p:pic>
        <p:nvPicPr>
          <p:cNvPr id="24" name="Picture 10" descr="gr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78743"/>
            <a:ext cx="2133600" cy="1443037"/>
          </a:xfrm>
          <a:prstGeom prst="rect">
            <a:avLst/>
          </a:prstGeom>
          <a:noFill/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543800" y="3850380"/>
            <a:ext cx="12829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kern="120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Sun</a:t>
            </a:r>
            <a:endParaRPr kumimoji="1" lang="ja-JP" altLang="en-US" sz="3200" kern="1200" dirty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~10</a:t>
            </a:r>
            <a:r>
              <a:rPr kumimoji="1" lang="en-US" altLang="ja-JP" sz="3200" kern="1200" baseline="300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33</a:t>
            </a:r>
            <a:r>
              <a:rPr kumimoji="1" lang="en-US" altLang="ja-JP" sz="32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g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4800600" y="3850380"/>
            <a:ext cx="1642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GRB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~10</a:t>
            </a:r>
            <a:r>
              <a:rPr kumimoji="1" lang="en-US" altLang="ja-JP" sz="3200" kern="1200" baseline="300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52</a:t>
            </a:r>
            <a:r>
              <a:rPr kumimoji="1" lang="en-US" altLang="ja-JP" sz="32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erg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142844" y="4307580"/>
            <a:ext cx="24747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3200" kern="1200" dirty="0" smtClean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Atomic bomb</a:t>
            </a:r>
            <a:endParaRPr kumimoji="1" lang="ja-JP" altLang="en-US" sz="3200" kern="1200" dirty="0">
              <a:solidFill>
                <a:srgbClr val="000000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83675" y="5374380"/>
            <a:ext cx="861425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8FF">
                    <a:lumMod val="25000"/>
                  </a:srgbClr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In ~sec, GRB release energy </a:t>
            </a: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E3E8FF">
                    <a:lumMod val="25000"/>
                  </a:srgbClr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S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E8FF">
                    <a:lumMod val="25000"/>
                  </a:srgbClr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un emit over lifetime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GRB</a:t>
            </a:r>
            <a:r>
              <a:rPr kumimoji="0" lang="ja-JP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 </a:t>
            </a:r>
            <a:r>
              <a:rPr kumimoji="0" lang="en-US" altLang="ja-JP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ea typeface="ＭＳ Ｐゴシック" charset="-128"/>
                <a:cs typeface="Gill Sans"/>
              </a:rPr>
              <a:t>is the most luminous object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705840" y="1343706"/>
            <a:ext cx="57493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0000"/>
                </a:solidFill>
                <a:latin typeface="Gill Sans"/>
                <a:ea typeface="ＭＳ Ｐゴシック" charset="-128"/>
                <a:cs typeface="Gill Sans"/>
              </a:rPr>
              <a:t>E</a:t>
            </a:r>
            <a:r>
              <a:rPr kumimoji="1" lang="en-US" altLang="ja-JP" sz="4400" b="1" kern="1200" dirty="0" smtClean="0">
                <a:solidFill>
                  <a:srgbClr val="FF0000"/>
                </a:solidFill>
                <a:latin typeface="Gill Sans"/>
                <a:ea typeface="ＭＳ Ｐゴシック" charset="-128"/>
                <a:cs typeface="Gill Sans"/>
              </a:rPr>
              <a:t>=mc</a:t>
            </a:r>
            <a:r>
              <a:rPr kumimoji="1" lang="en-US" altLang="ja-JP" sz="4400" b="1" kern="1200" baseline="30000" dirty="0" smtClean="0">
                <a:solidFill>
                  <a:srgbClr val="FF0000"/>
                </a:solidFill>
                <a:latin typeface="Gill Sans"/>
                <a:ea typeface="ＭＳ Ｐゴシック" charset="-128"/>
                <a:cs typeface="Gill Sans"/>
              </a:rPr>
              <a:t>2</a:t>
            </a:r>
            <a:r>
              <a:rPr kumimoji="1" lang="en-US" altLang="ja-JP" sz="4400" b="1" kern="1200" dirty="0" smtClean="0">
                <a:solidFill>
                  <a:srgbClr val="FF0000"/>
                </a:solidFill>
                <a:latin typeface="Gill Sans"/>
                <a:ea typeface="ＭＳ Ｐゴシック" charset="-128"/>
                <a:cs typeface="Gill Sans"/>
              </a:rPr>
              <a:t> (by Einstein)</a:t>
            </a:r>
            <a:endParaRPr kumimoji="1" lang="en-US" altLang="ja-JP" sz="4400" b="1" kern="1200" baseline="30000" dirty="0">
              <a:solidFill>
                <a:srgbClr val="FF0000"/>
              </a:solidFill>
              <a:latin typeface="Gill Sans"/>
              <a:ea typeface="ＭＳ Ｐゴシック" charset="-128"/>
              <a:cs typeface="Gill Sans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955925" y="4321868"/>
            <a:ext cx="9028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kern="1200" dirty="0">
                <a:solidFill>
                  <a:srgbClr val="000000"/>
                </a:solidFill>
                <a:latin typeface="Gill Sans"/>
                <a:ea typeface="ＭＳ Ｐゴシック" charset="-128"/>
                <a:cs typeface="Gill Sans"/>
              </a:rPr>
              <a:t>~1kg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36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GRB in a Nutshell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595273" y="2208193"/>
            <a:ext cx="2012400" cy="2012400"/>
          </a:xfrm>
          <a:prstGeom prst="ellipse">
            <a:avLst/>
          </a:prstGeom>
          <a:gradFill flip="none" rotWithShape="1">
            <a:gsLst>
              <a:gs pos="100000">
                <a:srgbClr val="1F497D">
                  <a:lumMod val="75000"/>
                </a:srgbClr>
              </a:gs>
              <a:gs pos="25000">
                <a:srgbClr val="1F497D">
                  <a:lumMod val="20000"/>
                  <a:lumOff val="80000"/>
                </a:srgbClr>
              </a:gs>
              <a:gs pos="71000">
                <a:srgbClr val="1F497D">
                  <a:lumMod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glow rad="190500">
              <a:srgbClr val="1F497D">
                <a:lumMod val="40000"/>
                <a:lumOff val="60000"/>
                <a:alpha val="75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cxnSp>
        <p:nvCxnSpPr>
          <p:cNvPr id="72" name="直線矢印コネクタ 71"/>
          <p:cNvCxnSpPr/>
          <p:nvPr/>
        </p:nvCxnSpPr>
        <p:spPr>
          <a:xfrm rot="5400000" flipH="1" flipV="1">
            <a:off x="3114603" y="5713646"/>
            <a:ext cx="1885373" cy="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5" name="円/楕円 74"/>
          <p:cNvSpPr/>
          <p:nvPr/>
        </p:nvSpPr>
        <p:spPr>
          <a:xfrm>
            <a:off x="1420614" y="3043473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ysClr val="windowText" lastClr="0000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76" name="台形 75"/>
          <p:cNvSpPr/>
          <p:nvPr/>
        </p:nvSpPr>
        <p:spPr>
          <a:xfrm rot="16200000">
            <a:off x="4130357" y="-43753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77" name="円弧 76"/>
          <p:cNvSpPr>
            <a:spLocks noChangeAspect="1"/>
          </p:cNvSpPr>
          <p:nvPr/>
        </p:nvSpPr>
        <p:spPr>
          <a:xfrm>
            <a:off x="392760" y="2024043"/>
            <a:ext cx="2414880" cy="2414880"/>
          </a:xfrm>
          <a:prstGeom prst="arc">
            <a:avLst>
              <a:gd name="adj1" fmla="val 20630339"/>
              <a:gd name="adj2" fmla="val 913342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8" name="フリーフォーム 77"/>
          <p:cNvSpPr/>
          <p:nvPr/>
        </p:nvSpPr>
        <p:spPr>
          <a:xfrm>
            <a:off x="2813050" y="3033142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ysClr val="window" lastClr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79" name="円弧 78"/>
          <p:cNvSpPr>
            <a:spLocks noChangeAspect="1"/>
          </p:cNvSpPr>
          <p:nvPr/>
        </p:nvSpPr>
        <p:spPr>
          <a:xfrm>
            <a:off x="-1679216" y="-43073"/>
            <a:ext cx="6543823" cy="6543823"/>
          </a:xfrm>
          <a:prstGeom prst="arc">
            <a:avLst>
              <a:gd name="adj1" fmla="val 20979432"/>
              <a:gd name="adj2" fmla="val 591837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0" name="円弧 79"/>
          <p:cNvSpPr>
            <a:spLocks noChangeAspect="1"/>
          </p:cNvSpPr>
          <p:nvPr/>
        </p:nvSpPr>
        <p:spPr>
          <a:xfrm>
            <a:off x="-1933217" y="-309603"/>
            <a:ext cx="7067329" cy="7067329"/>
          </a:xfrm>
          <a:prstGeom prst="arc">
            <a:avLst>
              <a:gd name="adj1" fmla="val 20988595"/>
              <a:gd name="adj2" fmla="val 60954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1" name="円弧 80"/>
          <p:cNvSpPr>
            <a:spLocks noChangeAspect="1"/>
          </p:cNvSpPr>
          <p:nvPr/>
        </p:nvSpPr>
        <p:spPr>
          <a:xfrm>
            <a:off x="-2213632" y="-592715"/>
            <a:ext cx="7632715" cy="7632715"/>
          </a:xfrm>
          <a:prstGeom prst="arc">
            <a:avLst>
              <a:gd name="adj1" fmla="val 20983663"/>
              <a:gd name="adj2" fmla="val 599694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2" name="円弧 81"/>
          <p:cNvSpPr>
            <a:spLocks noChangeAspect="1"/>
          </p:cNvSpPr>
          <p:nvPr/>
        </p:nvSpPr>
        <p:spPr>
          <a:xfrm>
            <a:off x="-2518940" y="-898023"/>
            <a:ext cx="8243332" cy="8243332"/>
          </a:xfrm>
          <a:prstGeom prst="arc">
            <a:avLst>
              <a:gd name="adj1" fmla="val 21000697"/>
              <a:gd name="adj2" fmla="val 563185"/>
            </a:avLst>
          </a:prstGeom>
          <a:noFill/>
          <a:ln w="152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3" name="フリーフォーム 82"/>
          <p:cNvSpPr/>
          <p:nvPr/>
        </p:nvSpPr>
        <p:spPr>
          <a:xfrm>
            <a:off x="5419083" y="272967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4" name="円弧 83"/>
          <p:cNvSpPr>
            <a:spLocks noChangeAspect="1"/>
          </p:cNvSpPr>
          <p:nvPr/>
        </p:nvSpPr>
        <p:spPr>
          <a:xfrm>
            <a:off x="-4508109" y="-2884666"/>
            <a:ext cx="12216618" cy="12216618"/>
          </a:xfrm>
          <a:prstGeom prst="arc">
            <a:avLst>
              <a:gd name="adj1" fmla="val 21073897"/>
              <a:gd name="adj2" fmla="val 525064"/>
            </a:avLst>
          </a:prstGeom>
          <a:noFill/>
          <a:ln w="2540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5" name="フリーフォーム 84"/>
          <p:cNvSpPr/>
          <p:nvPr/>
        </p:nvSpPr>
        <p:spPr>
          <a:xfrm>
            <a:off x="7708509" y="2367450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6" name="フリーフォーム 85"/>
          <p:cNvSpPr/>
          <p:nvPr/>
        </p:nvSpPr>
        <p:spPr>
          <a:xfrm>
            <a:off x="7708509" y="3703597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7" name="フリーフォーム 86"/>
          <p:cNvSpPr/>
          <p:nvPr/>
        </p:nvSpPr>
        <p:spPr>
          <a:xfrm>
            <a:off x="5419083" y="3364401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8" name="フリーフォーム 87"/>
          <p:cNvSpPr/>
          <p:nvPr/>
        </p:nvSpPr>
        <p:spPr>
          <a:xfrm>
            <a:off x="7708509" y="3043473"/>
            <a:ext cx="971549" cy="389996"/>
          </a:xfrm>
          <a:custGeom>
            <a:avLst/>
            <a:gdLst>
              <a:gd name="connsiteX0" fmla="*/ 0 w 873125"/>
              <a:gd name="connsiteY0" fmla="*/ 201613 h 389996"/>
              <a:gd name="connsiteX1" fmla="*/ 117475 w 873125"/>
              <a:gd name="connsiteY1" fmla="*/ 26988 h 389996"/>
              <a:gd name="connsiteX2" fmla="*/ 266700 w 873125"/>
              <a:gd name="connsiteY2" fmla="*/ 363538 h 389996"/>
              <a:gd name="connsiteX3" fmla="*/ 431800 w 873125"/>
              <a:gd name="connsiteY3" fmla="*/ 30163 h 389996"/>
              <a:gd name="connsiteX4" fmla="*/ 577850 w 873125"/>
              <a:gd name="connsiteY4" fmla="*/ 360363 h 389996"/>
              <a:gd name="connsiteX5" fmla="*/ 701675 w 873125"/>
              <a:gd name="connsiteY5" fmla="*/ 207963 h 389996"/>
              <a:gd name="connsiteX6" fmla="*/ 873125 w 873125"/>
              <a:gd name="connsiteY6" fmla="*/ 188913 h 389996"/>
              <a:gd name="connsiteX0" fmla="*/ 0 w 1028700"/>
              <a:gd name="connsiteY0" fmla="*/ 201613 h 389996"/>
              <a:gd name="connsiteX1" fmla="*/ 117475 w 1028700"/>
              <a:gd name="connsiteY1" fmla="*/ 26988 h 389996"/>
              <a:gd name="connsiteX2" fmla="*/ 266700 w 1028700"/>
              <a:gd name="connsiteY2" fmla="*/ 363538 h 389996"/>
              <a:gd name="connsiteX3" fmla="*/ 431800 w 1028700"/>
              <a:gd name="connsiteY3" fmla="*/ 30163 h 389996"/>
              <a:gd name="connsiteX4" fmla="*/ 577850 w 1028700"/>
              <a:gd name="connsiteY4" fmla="*/ 360363 h 389996"/>
              <a:gd name="connsiteX5" fmla="*/ 701675 w 1028700"/>
              <a:gd name="connsiteY5" fmla="*/ 207963 h 389996"/>
              <a:gd name="connsiteX6" fmla="*/ 1028700 w 1028700"/>
              <a:gd name="connsiteY6" fmla="*/ 188913 h 389996"/>
              <a:gd name="connsiteX0" fmla="*/ 0 w 971549"/>
              <a:gd name="connsiteY0" fmla="*/ 201613 h 389996"/>
              <a:gd name="connsiteX1" fmla="*/ 117475 w 971549"/>
              <a:gd name="connsiteY1" fmla="*/ 26988 h 389996"/>
              <a:gd name="connsiteX2" fmla="*/ 266700 w 971549"/>
              <a:gd name="connsiteY2" fmla="*/ 363538 h 389996"/>
              <a:gd name="connsiteX3" fmla="*/ 431800 w 971549"/>
              <a:gd name="connsiteY3" fmla="*/ 30163 h 389996"/>
              <a:gd name="connsiteX4" fmla="*/ 577850 w 971549"/>
              <a:gd name="connsiteY4" fmla="*/ 360363 h 389996"/>
              <a:gd name="connsiteX5" fmla="*/ 701675 w 971549"/>
              <a:gd name="connsiteY5" fmla="*/ 207963 h 389996"/>
              <a:gd name="connsiteX6" fmla="*/ 971549 w 971549"/>
              <a:gd name="connsiteY6" fmla="*/ 188913 h 38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1549" h="389996">
                <a:moveTo>
                  <a:pt x="0" y="201613"/>
                </a:moveTo>
                <a:cubicBezTo>
                  <a:pt x="36512" y="100806"/>
                  <a:pt x="73025" y="0"/>
                  <a:pt x="117475" y="26988"/>
                </a:cubicBezTo>
                <a:cubicBezTo>
                  <a:pt x="161925" y="53976"/>
                  <a:pt x="214313" y="363009"/>
                  <a:pt x="266700" y="363538"/>
                </a:cubicBezTo>
                <a:cubicBezTo>
                  <a:pt x="319087" y="364067"/>
                  <a:pt x="379942" y="30692"/>
                  <a:pt x="431800" y="30163"/>
                </a:cubicBezTo>
                <a:cubicBezTo>
                  <a:pt x="483658" y="29634"/>
                  <a:pt x="532871" y="330730"/>
                  <a:pt x="577850" y="360363"/>
                </a:cubicBezTo>
                <a:cubicBezTo>
                  <a:pt x="622829" y="389996"/>
                  <a:pt x="636059" y="236538"/>
                  <a:pt x="701675" y="207963"/>
                </a:cubicBezTo>
                <a:cubicBezTo>
                  <a:pt x="767291" y="179388"/>
                  <a:pt x="971549" y="188913"/>
                  <a:pt x="971549" y="188913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40000" dist="45339" dir="6360000" rotWithShape="0">
              <a:srgbClr val="FFFFFF"/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89" name="台形 88"/>
          <p:cNvSpPr/>
          <p:nvPr/>
        </p:nvSpPr>
        <p:spPr>
          <a:xfrm rot="5400000" flipH="1">
            <a:off x="-2939417" y="-43754"/>
            <a:ext cx="2012399" cy="6516292"/>
          </a:xfrm>
          <a:prstGeom prst="trapezoid">
            <a:avLst>
              <a:gd name="adj" fmla="val 40301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1F497D">
                  <a:lumMod val="20000"/>
                  <a:lumOff val="80000"/>
                </a:srgbClr>
              </a:gs>
              <a:gs pos="13000">
                <a:srgbClr val="C0504D">
                  <a:lumMod val="60000"/>
                  <a:lumOff val="40000"/>
                </a:srgbClr>
              </a:gs>
              <a:gs pos="50000">
                <a:srgbClr val="C0504D">
                  <a:lumMod val="60000"/>
                  <a:lumOff val="40000"/>
                </a:srgbClr>
              </a:gs>
              <a:gs pos="84000">
                <a:srgbClr val="C0504D">
                  <a:lumMod val="60000"/>
                  <a:lumOff val="40000"/>
                </a:srgbClr>
              </a:gs>
              <a:gs pos="91000">
                <a:srgbClr val="C0504D">
                  <a:lumMod val="20000"/>
                  <a:lumOff val="80000"/>
                </a:srgb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566448" y="1680338"/>
            <a:ext cx="11791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Photo-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sphere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4603391" y="1508889"/>
            <a:ext cx="12992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Internal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Shock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6939856" y="1305689"/>
            <a:ext cx="13889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External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  <a:latin typeface="Gill Sans"/>
                <a:cs typeface="Gill Sans"/>
              </a:rPr>
              <a:t>Shock</a:t>
            </a:r>
            <a:endParaRPr lang="ja-JP" altLang="en-US" sz="280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cxnSp>
        <p:nvCxnSpPr>
          <p:cNvPr id="94" name="直線矢印コネクタ 93"/>
          <p:cNvCxnSpPr/>
          <p:nvPr/>
        </p:nvCxnSpPr>
        <p:spPr>
          <a:xfrm>
            <a:off x="4057292" y="6656337"/>
            <a:ext cx="4312100" cy="158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9" name="直線矢印コネクタ 98"/>
          <p:cNvCxnSpPr/>
          <p:nvPr/>
        </p:nvCxnSpPr>
        <p:spPr>
          <a:xfrm>
            <a:off x="3200403" y="3433470"/>
            <a:ext cx="1371597" cy="100545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0" name="直線矢印コネクタ 99"/>
          <p:cNvCxnSpPr/>
          <p:nvPr/>
        </p:nvCxnSpPr>
        <p:spPr>
          <a:xfrm rot="5400000">
            <a:off x="5378012" y="4003643"/>
            <a:ext cx="633725" cy="23683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1" name="直線矢印コネクタ 100"/>
          <p:cNvCxnSpPr/>
          <p:nvPr/>
        </p:nvCxnSpPr>
        <p:spPr>
          <a:xfrm rot="5400000">
            <a:off x="6749060" y="4265481"/>
            <a:ext cx="1394337" cy="39757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2" name="右矢印 101"/>
          <p:cNvSpPr>
            <a:spLocks noChangeAspect="1"/>
          </p:cNvSpPr>
          <p:nvPr/>
        </p:nvSpPr>
        <p:spPr>
          <a:xfrm>
            <a:off x="1966684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103" name="右矢印 102"/>
          <p:cNvSpPr>
            <a:spLocks noChangeAspect="1"/>
          </p:cNvSpPr>
          <p:nvPr/>
        </p:nvSpPr>
        <p:spPr>
          <a:xfrm flipH="1">
            <a:off x="811491" y="3092268"/>
            <a:ext cx="390303" cy="224650"/>
          </a:xfrm>
          <a:prstGeom prst="rightArrow">
            <a:avLst>
              <a:gd name="adj1" fmla="val 41602"/>
              <a:gd name="adj2" fmla="val 60883"/>
            </a:avLst>
          </a:prstGeom>
          <a:solidFill>
            <a:sysClr val="windowText" lastClr="00000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ja-JP" altLang="en-US" kern="0">
              <a:solidFill>
                <a:sysClr val="window" lastClr="FFFFFF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106202" y="5795974"/>
            <a:ext cx="82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Time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02061" y="4309297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Flux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45" name="フリーフォーム 44"/>
          <p:cNvSpPr/>
          <p:nvPr/>
        </p:nvSpPr>
        <p:spPr>
          <a:xfrm>
            <a:off x="4433442" y="4341096"/>
            <a:ext cx="1616364" cy="1293091"/>
          </a:xfrm>
          <a:custGeom>
            <a:avLst/>
            <a:gdLst>
              <a:gd name="connsiteX0" fmla="*/ 0 w 1616364"/>
              <a:gd name="connsiteY0" fmla="*/ 1293091 h 1477819"/>
              <a:gd name="connsiteX1" fmla="*/ 161637 w 1616364"/>
              <a:gd name="connsiteY1" fmla="*/ 438728 h 1477819"/>
              <a:gd name="connsiteX2" fmla="*/ 357909 w 1616364"/>
              <a:gd name="connsiteY2" fmla="*/ 1016000 h 1477819"/>
              <a:gd name="connsiteX3" fmla="*/ 496455 w 1616364"/>
              <a:gd name="connsiteY3" fmla="*/ 150091 h 1477819"/>
              <a:gd name="connsiteX4" fmla="*/ 692728 w 1616364"/>
              <a:gd name="connsiteY4" fmla="*/ 912091 h 1477819"/>
              <a:gd name="connsiteX5" fmla="*/ 854364 w 1616364"/>
              <a:gd name="connsiteY5" fmla="*/ 0 h 1477819"/>
              <a:gd name="connsiteX6" fmla="*/ 1027546 w 1616364"/>
              <a:gd name="connsiteY6" fmla="*/ 912091 h 1477819"/>
              <a:gd name="connsiteX7" fmla="*/ 1166091 w 1616364"/>
              <a:gd name="connsiteY7" fmla="*/ 219364 h 1477819"/>
              <a:gd name="connsiteX8" fmla="*/ 1304637 w 1616364"/>
              <a:gd name="connsiteY8" fmla="*/ 935182 h 1477819"/>
              <a:gd name="connsiteX9" fmla="*/ 1408546 w 1616364"/>
              <a:gd name="connsiteY9" fmla="*/ 484909 h 1477819"/>
              <a:gd name="connsiteX10" fmla="*/ 1616364 w 1616364"/>
              <a:gd name="connsiteY10" fmla="*/ 1477819 h 1477819"/>
              <a:gd name="connsiteX0" fmla="*/ 0 w 1616364"/>
              <a:gd name="connsiteY0" fmla="*/ 1293091 h 1293091"/>
              <a:gd name="connsiteX1" fmla="*/ 161637 w 1616364"/>
              <a:gd name="connsiteY1" fmla="*/ 438728 h 1293091"/>
              <a:gd name="connsiteX2" fmla="*/ 357909 w 1616364"/>
              <a:gd name="connsiteY2" fmla="*/ 1016000 h 1293091"/>
              <a:gd name="connsiteX3" fmla="*/ 496455 w 1616364"/>
              <a:gd name="connsiteY3" fmla="*/ 150091 h 1293091"/>
              <a:gd name="connsiteX4" fmla="*/ 692728 w 1616364"/>
              <a:gd name="connsiteY4" fmla="*/ 912091 h 1293091"/>
              <a:gd name="connsiteX5" fmla="*/ 854364 w 1616364"/>
              <a:gd name="connsiteY5" fmla="*/ 0 h 1293091"/>
              <a:gd name="connsiteX6" fmla="*/ 1027546 w 1616364"/>
              <a:gd name="connsiteY6" fmla="*/ 912091 h 1293091"/>
              <a:gd name="connsiteX7" fmla="*/ 1166091 w 1616364"/>
              <a:gd name="connsiteY7" fmla="*/ 219364 h 1293091"/>
              <a:gd name="connsiteX8" fmla="*/ 1304637 w 1616364"/>
              <a:gd name="connsiteY8" fmla="*/ 935182 h 1293091"/>
              <a:gd name="connsiteX9" fmla="*/ 1408546 w 1616364"/>
              <a:gd name="connsiteY9" fmla="*/ 484909 h 1293091"/>
              <a:gd name="connsiteX10" fmla="*/ 1616364 w 1616364"/>
              <a:gd name="connsiteY10" fmla="*/ 1168216 h 129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6364" h="1293091">
                <a:moveTo>
                  <a:pt x="0" y="1293091"/>
                </a:moveTo>
                <a:lnTo>
                  <a:pt x="161637" y="438728"/>
                </a:lnTo>
                <a:lnTo>
                  <a:pt x="357909" y="1016000"/>
                </a:lnTo>
                <a:lnTo>
                  <a:pt x="496455" y="150091"/>
                </a:lnTo>
                <a:lnTo>
                  <a:pt x="692728" y="912091"/>
                </a:lnTo>
                <a:lnTo>
                  <a:pt x="854364" y="0"/>
                </a:lnTo>
                <a:lnTo>
                  <a:pt x="1027546" y="912091"/>
                </a:lnTo>
                <a:lnTo>
                  <a:pt x="1166091" y="219364"/>
                </a:lnTo>
                <a:lnTo>
                  <a:pt x="1304637" y="935182"/>
                </a:lnTo>
                <a:lnTo>
                  <a:pt x="1408546" y="484909"/>
                </a:lnTo>
                <a:lnTo>
                  <a:pt x="1616364" y="11682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176322" y="5790649"/>
            <a:ext cx="1265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ill Sans"/>
                <a:cs typeface="Gill Sans"/>
              </a:rPr>
              <a:t>~2-100s</a:t>
            </a:r>
          </a:p>
          <a:p>
            <a:r>
              <a:rPr lang="en-US" altLang="ja-JP" sz="2400" dirty="0" smtClean="0">
                <a:latin typeface="Gill Sans"/>
                <a:cs typeface="Gill Sans"/>
              </a:rPr>
              <a:t>~0.01-2s</a:t>
            </a:r>
            <a:endParaRPr kumimoji="1" lang="ja-JP" altLang="en-US" sz="2400" dirty="0">
              <a:latin typeface="Gill Sans"/>
              <a:cs typeface="Gill San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88165" y="1129013"/>
            <a:ext cx="22074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Gill Sans"/>
                <a:cs typeface="Gill Sans"/>
              </a:rPr>
              <a:t>Relativistic Jet</a:t>
            </a: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&gt;100</a:t>
            </a:r>
            <a:endParaRPr kumimoji="1" lang="en-US" altLang="ja-JP" sz="2800" dirty="0" smtClean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16200000" flipH="1">
            <a:off x="1511255" y="2471927"/>
            <a:ext cx="1260858" cy="346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6407715" y="5496240"/>
            <a:ext cx="1961677" cy="100451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8425223" y="1769536"/>
            <a:ext cx="719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Gill Sans"/>
                <a:cs typeface="Gill Sans"/>
              </a:rPr>
              <a:t>ISM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1551" y="4563154"/>
            <a:ext cx="39864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Gill Sans"/>
                <a:cs typeface="Gill Sans"/>
              </a:rPr>
              <a:t>~</a:t>
            </a:r>
            <a:r>
              <a:rPr kumimoji="1" lang="en-US" altLang="ja-JP" sz="2800" dirty="0" smtClean="0">
                <a:latin typeface="Gill Sans"/>
                <a:cs typeface="Gill Sans"/>
              </a:rPr>
              <a:t>2-3/day@Cosmological</a:t>
            </a:r>
          </a:p>
          <a:p>
            <a:r>
              <a:rPr kumimoji="1"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Long: Massive Stellar</a:t>
            </a:r>
          </a:p>
          <a:p>
            <a:r>
              <a:rPr lang="en-US" altLang="ja-JP" sz="2800" dirty="0" smtClean="0">
                <a:solidFill>
                  <a:srgbClr val="FF6600"/>
                </a:solidFill>
                <a:latin typeface="Gill Sans"/>
                <a:cs typeface="Gill Sans"/>
              </a:rPr>
              <a:t>	Collapse to BH/NS</a:t>
            </a:r>
          </a:p>
          <a:p>
            <a:r>
              <a:rPr kumimoji="1"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Short: NS-NS/BH merger?</a:t>
            </a:r>
          </a:p>
          <a:p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	</a:t>
            </a:r>
            <a:r>
              <a:rPr lang="en-US" altLang="ja-JP" sz="2800" dirty="0" err="1" smtClean="0">
                <a:solidFill>
                  <a:srgbClr val="008000"/>
                </a:solidFill>
                <a:latin typeface="Gill Sans"/>
                <a:cs typeface="Gill Sans"/>
              </a:rPr>
              <a:t>Magnetar</a:t>
            </a:r>
            <a:r>
              <a:rPr lang="en-US" altLang="ja-JP" sz="2800" dirty="0" smtClean="0">
                <a:solidFill>
                  <a:srgbClr val="008000"/>
                </a:solidFill>
                <a:latin typeface="Gill Sans"/>
                <a:cs typeface="Gill Sans"/>
              </a:rPr>
              <a:t>? Long GRB?</a:t>
            </a:r>
            <a:endParaRPr kumimoji="1" lang="ja-JP" altLang="en-US" sz="2800" dirty="0">
              <a:solidFill>
                <a:srgbClr val="008000"/>
              </a:solidFill>
              <a:latin typeface="Gill Sans"/>
              <a:cs typeface="Gill Sans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801749" y="4166927"/>
            <a:ext cx="14456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latin typeface="Gill Sans"/>
                <a:cs typeface="Gill Sans"/>
              </a:rPr>
              <a:t>E</a:t>
            </a:r>
            <a:r>
              <a:rPr lang="en-US" altLang="ja-JP" sz="3200" baseline="-25000" dirty="0" err="1" smtClean="0">
                <a:latin typeface="Gill Sans"/>
                <a:cs typeface="Gill Sans"/>
              </a:rPr>
              <a:t>kin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⇒E</a:t>
            </a:r>
            <a:r>
              <a:rPr kumimoji="1" lang="en-US" altLang="ja-JP" sz="3200" baseline="-25000" dirty="0" err="1" smtClean="0">
                <a:latin typeface="Symbol" charset="2"/>
                <a:cs typeface="Symbol" charset="2"/>
              </a:rPr>
              <a:t>g</a:t>
            </a:r>
            <a:endParaRPr kumimoji="1" lang="ja-JP" alt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727918" y="516143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Gill Sans"/>
                <a:cs typeface="Gill Sans"/>
              </a:rPr>
              <a:t>Afterglow</a:t>
            </a:r>
            <a:endParaRPr kumimoji="1" lang="ja-JP" alt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4626481" y="5323065"/>
            <a:ext cx="127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  <a:latin typeface="Gill Sans"/>
                <a:cs typeface="Gill Sans"/>
              </a:rPr>
              <a:t>Prompt</a:t>
            </a:r>
            <a:endParaRPr kumimoji="1" lang="ja-JP" altLang="en-US" sz="2800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1512974" y="2598350"/>
            <a:ext cx="184204" cy="389996"/>
          </a:xfrm>
          <a:prstGeom prst="ellipse">
            <a:avLst/>
          </a:prstGeom>
          <a:gradFill>
            <a:gsLst>
              <a:gs pos="0">
                <a:srgbClr val="00009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 flipV="1">
            <a:off x="1512974" y="3462419"/>
            <a:ext cx="184204" cy="389996"/>
          </a:xfrm>
          <a:prstGeom prst="ellipse">
            <a:avLst/>
          </a:prstGeom>
          <a:gradFill>
            <a:gsLst>
              <a:gs pos="0">
                <a:srgbClr val="00009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線コネクタ 30"/>
          <p:cNvCxnSpPr/>
          <p:nvPr/>
        </p:nvCxnSpPr>
        <p:spPr>
          <a:xfrm rot="5400000">
            <a:off x="1532952" y="4367169"/>
            <a:ext cx="3124899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GRB Spectrum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00FF"/>
                </a:solidFill>
                <a:latin typeface="Gill Sans"/>
                <a:cs typeface="Gill Sans"/>
              </a:rPr>
              <a:t>Band spectrum</a:t>
            </a:r>
            <a:endParaRPr lang="ja-JP" altLang="en-US" dirty="0">
              <a:solidFill>
                <a:srgbClr val="0000FF"/>
              </a:solidFill>
              <a:latin typeface="Gill Sans"/>
              <a:cs typeface="Gill Sans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rot="16200000" flipV="1">
            <a:off x="-813890" y="4188964"/>
            <a:ext cx="3507772" cy="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939995" y="5942849"/>
            <a:ext cx="7659929" cy="15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 flipH="1" flipV="1">
            <a:off x="1058122" y="3003278"/>
            <a:ext cx="2235837" cy="183872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3095401" y="2804720"/>
            <a:ext cx="3446222" cy="1786022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426103" y="6126163"/>
            <a:ext cx="949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latin typeface="Gill Sans"/>
                <a:cs typeface="Gill Sans"/>
              </a:rPr>
              <a:t>MeV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14455" y="5040557"/>
            <a:ext cx="9054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Gill Sans"/>
                <a:cs typeface="Gill Sans"/>
              </a:rPr>
              <a:t>E</a:t>
            </a:r>
            <a:r>
              <a:rPr kumimoji="1" lang="en-US" altLang="ja-JP" sz="3200" baseline="-25000" dirty="0" err="1" smtClean="0">
                <a:latin typeface="Gill Sans"/>
                <a:cs typeface="Gill Sans"/>
              </a:rPr>
              <a:t>peak</a:t>
            </a:r>
            <a:endParaRPr kumimoji="1" lang="ja-JP" altLang="en-US" sz="3200" baseline="-25000" dirty="0">
              <a:latin typeface="Gill Sans"/>
              <a:cs typeface="Gill San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08755" y="6126163"/>
            <a:ext cx="9328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Gill Sans"/>
                <a:cs typeface="Gill Sans"/>
              </a:rPr>
              <a:t>GeV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22924" y="6126163"/>
            <a:ext cx="8154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 smtClean="0">
                <a:latin typeface="Gill Sans"/>
                <a:cs typeface="Gill Sans"/>
              </a:rPr>
              <a:t>TeV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56680" y="6126163"/>
            <a:ext cx="813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Gill Sans"/>
                <a:cs typeface="Gill Sans"/>
              </a:rPr>
              <a:t>keV</a:t>
            </a:r>
            <a:endParaRPr kumimoji="1" lang="ja-JP" altLang="en-US" sz="3200" dirty="0">
              <a:latin typeface="Gill Sans"/>
              <a:cs typeface="Gill San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8739" y="2435078"/>
            <a:ext cx="7335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3200" dirty="0" err="1" smtClean="0">
                <a:latin typeface="Gill Sans"/>
                <a:cs typeface="Gill Sans"/>
              </a:rPr>
              <a:t>F</a:t>
            </a:r>
            <a:r>
              <a:rPr kumimoji="1" lang="en-US" altLang="ja-JP" sz="3200" baseline="-25000" dirty="0" err="1" smtClean="0">
                <a:latin typeface="Symbol" charset="2"/>
                <a:cs typeface="Symbol" charset="2"/>
              </a:rPr>
              <a:t>n</a:t>
            </a:r>
            <a:endParaRPr kumimoji="1" lang="ja-JP" altLang="en-US" sz="3200" baseline="-25000" dirty="0">
              <a:latin typeface="Symbol" charset="2"/>
              <a:cs typeface="Symbol" charset="2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485460" y="5344843"/>
            <a:ext cx="3984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latin typeface="Symbol" charset="2"/>
                <a:cs typeface="Symbol" charset="2"/>
              </a:rPr>
              <a:t>n</a:t>
            </a:r>
            <a:endParaRPr kumimoji="1" lang="ja-JP" altLang="en-US" sz="3200" dirty="0">
              <a:latin typeface="Symbol" charset="2"/>
              <a:cs typeface="Symbol" charset="2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96369" y="3429000"/>
            <a:ext cx="8088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Gill Sans"/>
                <a:cs typeface="Gill Sans"/>
              </a:rPr>
              <a:t>∝</a:t>
            </a:r>
            <a:r>
              <a:rPr kumimoji="1" lang="en-US" altLang="ja-JP" sz="3200" dirty="0" err="1" smtClean="0">
                <a:latin typeface="Symbol" charset="2"/>
                <a:cs typeface="Symbol" charset="2"/>
              </a:rPr>
              <a:t>n</a:t>
            </a:r>
            <a:endParaRPr kumimoji="1" lang="ja-JP" altLang="en-US" sz="3200" dirty="0">
              <a:latin typeface="Symbol" charset="2"/>
              <a:cs typeface="Symbol" charset="2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6541623" y="4590742"/>
            <a:ext cx="1434987" cy="754101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119937" y="2844224"/>
            <a:ext cx="12308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Gill Sans"/>
                <a:cs typeface="Gill Sans"/>
              </a:rPr>
              <a:t>∝</a:t>
            </a:r>
            <a:r>
              <a:rPr kumimoji="1" lang="en-US" altLang="ja-JP" sz="3200" dirty="0" smtClean="0">
                <a:latin typeface="Symbol" charset="2"/>
                <a:cs typeface="Symbol" charset="2"/>
              </a:rPr>
              <a:t>n</a:t>
            </a:r>
            <a:r>
              <a:rPr kumimoji="1" lang="en-US" altLang="ja-JP" sz="3200" baseline="30000" dirty="0" smtClean="0">
                <a:latin typeface="Gill Sans"/>
                <a:cs typeface="Gill Sans"/>
              </a:rPr>
              <a:t>-0.5</a:t>
            </a:r>
            <a:endParaRPr kumimoji="1" lang="ja-JP" altLang="en-US" sz="3200" baseline="30000" dirty="0">
              <a:latin typeface="Gill Sans"/>
              <a:cs typeface="Gill Sans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541623" y="2262297"/>
            <a:ext cx="1996749" cy="3667322"/>
          </a:xfrm>
          <a:prstGeom prst="rect">
            <a:avLst/>
          </a:prstGeom>
          <a:solidFill>
            <a:srgbClr val="FF66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CTA</a:t>
            </a:r>
            <a:endParaRPr kumimoji="1" lang="ja-JP" altLang="en-US" sz="4000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Fermi Revolution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3" descr="Fermibooth0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57328"/>
            <a:ext cx="3249154" cy="540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3349" y="2375148"/>
            <a:ext cx="5853305" cy="448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530328" y="1285338"/>
            <a:ext cx="54681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~30 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GeV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 </a:t>
            </a:r>
            <a:r>
              <a:rPr lang="en-US" altLang="ja-JP" sz="3600" dirty="0" err="1">
                <a:solidFill>
                  <a:srgbClr val="000090"/>
                </a:solidFill>
                <a:latin typeface="Symbol" charset="2"/>
                <a:cs typeface="Symbol" charset="2"/>
              </a:rPr>
              <a:t>g</a:t>
            </a:r>
            <a:r>
              <a:rPr lang="en-US" altLang="ja-JP" sz="3600" dirty="0">
                <a:solidFill>
                  <a:srgbClr val="000090"/>
                </a:solidFill>
                <a:latin typeface="Gill Sans"/>
                <a:cs typeface="Gill Sans"/>
              </a:rPr>
              <a:t> from </a:t>
            </a:r>
            <a:r>
              <a:rPr lang="en-US" altLang="ja-JP" sz="3600" dirty="0" err="1" smtClean="0">
                <a:solidFill>
                  <a:srgbClr val="000090"/>
                </a:solidFill>
                <a:latin typeface="Gill Sans"/>
                <a:cs typeface="Gill Sans"/>
              </a:rPr>
              <a:t>GRBs</a:t>
            </a: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 ⇒</a:t>
            </a:r>
          </a:p>
          <a:p>
            <a:pPr algn="ctr"/>
            <a:r>
              <a:rPr lang="en-US" altLang="ja-JP" sz="3600" dirty="0" smtClean="0">
                <a:solidFill>
                  <a:srgbClr val="FF0000"/>
                </a:solidFill>
                <a:latin typeface="Gill Sans"/>
                <a:cs typeface="Gill Sans"/>
              </a:rPr>
              <a:t>Guaranteed source for CTA</a:t>
            </a:r>
            <a:endParaRPr lang="ja-JP" altLang="en-US" sz="36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461630" y="2460744"/>
            <a:ext cx="642685" cy="4114472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altLang="ja-JP" sz="4400" dirty="0" smtClean="0">
                <a:solidFill>
                  <a:srgbClr val="FF6600"/>
                </a:solidFill>
                <a:latin typeface="Gill Sans"/>
                <a:cs typeface="Gill Sans"/>
              </a:rPr>
              <a:t>CTA</a:t>
            </a:r>
            <a:endParaRPr lang="ja-JP" altLang="en-US" sz="4400" dirty="0">
              <a:solidFill>
                <a:srgbClr val="FF6600"/>
              </a:solidFill>
              <a:latin typeface="Gill Sans"/>
              <a:cs typeface="Gill San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06572" y="2460744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GRB 090510</a:t>
            </a:r>
            <a:endParaRPr lang="ja-JP" altLang="en-US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32316" y="6006334"/>
            <a:ext cx="112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prstClr val="black"/>
                </a:solidFill>
                <a:latin typeface="Gill Sans"/>
                <a:cs typeface="Gill Sans"/>
              </a:rPr>
              <a:t>Abdo</a:t>
            </a:r>
            <a:r>
              <a:rPr lang="en-US" altLang="ja-JP" dirty="0">
                <a:solidFill>
                  <a:prstClr val="black"/>
                </a:solidFill>
                <a:latin typeface="Gill Sans"/>
                <a:cs typeface="Gill Sans"/>
              </a:rPr>
              <a:t>+ 09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63868" y="4736272"/>
            <a:ext cx="1397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 err="1">
                <a:solidFill>
                  <a:srgbClr val="FF0000"/>
                </a:solidFill>
                <a:latin typeface="Gill Sans"/>
                <a:cs typeface="Gill Sans"/>
              </a:rPr>
              <a:t>GeV</a:t>
            </a:r>
            <a:endParaRPr lang="ja-JP" altLang="en-US" sz="44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19321" y="4921488"/>
            <a:ext cx="1133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>
                <a:solidFill>
                  <a:srgbClr val="FF0000"/>
                </a:solidFill>
                <a:latin typeface="Gill Sans"/>
                <a:cs typeface="Gill Sans"/>
              </a:rPr>
              <a:t>MeV</a:t>
            </a:r>
            <a:endParaRPr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90673" y="4908258"/>
            <a:ext cx="9869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err="1">
                <a:solidFill>
                  <a:srgbClr val="FF0000"/>
                </a:solidFill>
                <a:latin typeface="Gill Sans"/>
                <a:cs typeface="Gill Sans"/>
              </a:rPr>
              <a:t>keV</a:t>
            </a:r>
            <a:endParaRPr lang="ja-JP" altLang="en-US" sz="3200" b="1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Fermi GRB Features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72522"/>
            <a:ext cx="4572000" cy="350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86694" y="1417638"/>
            <a:ext cx="4018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1. Extra spectral </a:t>
            </a:r>
          </a:p>
          <a:p>
            <a:pPr algn="ctr"/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component</a:t>
            </a:r>
            <a:endParaRPr kumimoji="1" lang="ja-JP" altLang="en-US" sz="36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74308" y="1417638"/>
            <a:ext cx="340349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2. Temporally </a:t>
            </a:r>
          </a:p>
          <a:p>
            <a:pPr algn="ctr"/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Extended </a:t>
            </a:r>
          </a:p>
          <a:p>
            <a:pPr algn="ctr"/>
            <a:r>
              <a:rPr kumimoji="1" lang="en-US" altLang="ja-JP" sz="3600" b="1" dirty="0" smtClean="0">
                <a:solidFill>
                  <a:srgbClr val="000090"/>
                </a:solidFill>
                <a:latin typeface="Gill Sans"/>
                <a:cs typeface="Gill Sans"/>
              </a:rPr>
              <a:t>Emission</a:t>
            </a:r>
            <a:endParaRPr kumimoji="1" lang="ja-JP" altLang="en-US" sz="3600" b="1" dirty="0">
              <a:solidFill>
                <a:srgbClr val="000090"/>
              </a:solidFill>
              <a:latin typeface="Gill Sans"/>
              <a:cs typeface="Gill Sans"/>
            </a:endParaRPr>
          </a:p>
        </p:txBody>
      </p:sp>
      <p:pic>
        <p:nvPicPr>
          <p:cNvPr id="7" name="Picture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22533"/>
            <a:ext cx="4572000" cy="307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488269" y="3283791"/>
            <a:ext cx="13759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t</a:t>
            </a:r>
            <a:r>
              <a:rPr kumimoji="0" lang="en-US" altLang="ja-JP" sz="2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−1.2±0.2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457200" y="2923839"/>
            <a:ext cx="4081782" cy="62384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23340" y="3688495"/>
            <a:ext cx="138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GRB 090510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46871" y="6236190"/>
            <a:ext cx="27807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  <a:latin typeface="Gill Sans"/>
                <a:cs typeface="Gill Sans"/>
              </a:rPr>
              <a:t>up to &gt;1000sec</a:t>
            </a:r>
            <a:endParaRPr kumimoji="1" lang="ja-JP" altLang="en-US" sz="32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48" y="6154154"/>
            <a:ext cx="4993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000000"/>
                </a:solidFill>
                <a:latin typeface="Gill Sans"/>
                <a:cs typeface="Gill Sans"/>
              </a:rPr>
              <a:t>(But minor; majority is Band)</a:t>
            </a:r>
            <a:endParaRPr kumimoji="1" lang="ja-JP" altLang="en-US" sz="32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81822" y="5398313"/>
            <a:ext cx="148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ill Sans"/>
                <a:cs typeface="Gill Sans"/>
              </a:rPr>
              <a:t>GRB080916C</a:t>
            </a:r>
            <a:endParaRPr kumimoji="1" lang="ja-JP" altLang="en-US" dirty="0">
              <a:latin typeface="Gill Sans"/>
              <a:cs typeface="Gill San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3340" y="5436895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keV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25518" y="5383975"/>
            <a:ext cx="853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MeV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65792" y="4577510"/>
            <a:ext cx="839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Gill Sans"/>
                <a:cs typeface="Gill Sans"/>
              </a:rPr>
              <a:t>GeV</a:t>
            </a:r>
            <a:endParaRPr kumimoji="1" lang="ja-JP" altLang="en-US" sz="2800" dirty="0">
              <a:latin typeface="Gill Sans"/>
              <a:cs typeface="Gill Sans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6243715" y="3323481"/>
            <a:ext cx="2620458" cy="936515"/>
          </a:xfrm>
          <a:prstGeom prst="line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3511" b="30183"/>
          <a:stretch>
            <a:fillRect/>
          </a:stretch>
        </p:blipFill>
        <p:spPr bwMode="auto">
          <a:xfrm>
            <a:off x="4180112" y="3069313"/>
            <a:ext cx="2666798" cy="380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3899" y="1245648"/>
            <a:ext cx="5433212" cy="1823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>
                <a:latin typeface="Gill Sans"/>
                <a:cs typeface="Gill Sans"/>
              </a:rPr>
              <a:t>Pre-Fermi Era</a:t>
            </a:r>
            <a:endParaRPr lang="ja-JP" altLang="en-US" sz="4800" b="1" dirty="0">
              <a:latin typeface="Gill Sans"/>
              <a:cs typeface="Gill Sans"/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79368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l"/>
            </a:pPr>
            <a:r>
              <a:rPr lang="en-US" altLang="ja-JP" sz="4000" dirty="0" smtClean="0">
                <a:solidFill>
                  <a:srgbClr val="000090"/>
                </a:solidFill>
                <a:latin typeface="Gill Sans"/>
                <a:cs typeface="Gill Sans"/>
              </a:rPr>
              <a:t>EGRET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GRB940217 </a:t>
            </a:r>
            <a:r>
              <a:rPr lang="en-US" altLang="ja-JP" sz="1800" dirty="0" smtClean="0">
                <a:latin typeface="Gill Sans"/>
                <a:cs typeface="Gill Sans"/>
              </a:rPr>
              <a:t>(Hurley+94)</a:t>
            </a:r>
            <a:endParaRPr lang="en-US" altLang="ja-JP" dirty="0" smtClean="0">
              <a:latin typeface="Gill Sans"/>
              <a:cs typeface="Gill Sans"/>
            </a:endParaRP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18GeV to 90min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GRB941017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sz="1800" dirty="0" smtClean="0">
                <a:latin typeface="Gill Sans"/>
                <a:cs typeface="Gill Sans"/>
              </a:rPr>
              <a:t>(Gonzalez+03)</a:t>
            </a:r>
            <a:endParaRPr lang="en-US" altLang="ja-JP" dirty="0" smtClean="0">
              <a:latin typeface="Gill Sans"/>
              <a:cs typeface="Gill Sans"/>
            </a:endParaRP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Temporary distinct HE</a:t>
            </a:r>
          </a:p>
          <a:p>
            <a:pPr>
              <a:buFont typeface="Wingdings" charset="2"/>
              <a:buChar char="l"/>
            </a:pPr>
            <a:r>
              <a:rPr lang="en-US" altLang="ja-JP" sz="3600" dirty="0" smtClean="0">
                <a:solidFill>
                  <a:srgbClr val="000090"/>
                </a:solidFill>
                <a:latin typeface="Gill Sans"/>
                <a:cs typeface="Gill Sans"/>
              </a:rPr>
              <a:t>AGILE</a:t>
            </a:r>
          </a:p>
          <a:p>
            <a:r>
              <a:rPr lang="en-US" altLang="ja-JP" dirty="0" smtClean="0">
                <a:solidFill>
                  <a:srgbClr val="FF0000"/>
                </a:solidFill>
                <a:latin typeface="Gill Sans"/>
                <a:cs typeface="Gill Sans"/>
              </a:rPr>
              <a:t>GRB080514B</a:t>
            </a:r>
            <a:r>
              <a:rPr lang="en-US" altLang="ja-JP" dirty="0" smtClean="0">
                <a:latin typeface="Gill Sans"/>
                <a:cs typeface="Gill Sans"/>
              </a:rPr>
              <a:t> </a:t>
            </a:r>
            <a:r>
              <a:rPr lang="en-US" altLang="ja-JP" sz="1800" dirty="0" smtClean="0">
                <a:latin typeface="Gill Sans"/>
                <a:cs typeface="Gill Sans"/>
              </a:rPr>
              <a:t>(Giuliani+08)</a:t>
            </a:r>
            <a:endParaRPr lang="en-US" altLang="ja-JP" dirty="0" smtClean="0">
              <a:latin typeface="Gill Sans"/>
              <a:cs typeface="Gill Sans"/>
            </a:endParaRPr>
          </a:p>
          <a:p>
            <a:pPr lvl="1"/>
            <a:r>
              <a:rPr lang="en-US" altLang="ja-JP" dirty="0" smtClean="0">
                <a:latin typeface="Gill Sans"/>
                <a:cs typeface="Gill Sans"/>
              </a:rPr>
              <a:t>Long-lived HE</a:t>
            </a:r>
          </a:p>
          <a:p>
            <a:endParaRPr lang="ja-JP" altLang="en-US" dirty="0">
              <a:latin typeface="Gill Sans"/>
              <a:cs typeface="Gill Sans"/>
            </a:endParaRPr>
          </a:p>
        </p:txBody>
      </p:sp>
      <p:pic>
        <p:nvPicPr>
          <p:cNvPr id="9" name="Picture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937" y="3638196"/>
            <a:ext cx="2362064" cy="29340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円/楕円 7"/>
          <p:cNvSpPr/>
          <p:nvPr/>
        </p:nvSpPr>
        <p:spPr>
          <a:xfrm>
            <a:off x="7487167" y="1005465"/>
            <a:ext cx="621726" cy="926086"/>
          </a:xfrm>
          <a:prstGeom prst="ellipse">
            <a:avLst/>
          </a:prstGeom>
          <a:solidFill>
            <a:srgbClr val="FFFF00">
              <a:alpha val="1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1716</Words>
  <Application>Microsoft Macintosh PowerPoint</Application>
  <PresentationFormat>画面に合わせる (4:3)</PresentationFormat>
  <Paragraphs>496</Paragraphs>
  <Slides>35</Slides>
  <Notes>2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7" baseType="lpstr">
      <vt:lpstr>Office テーマ</vt:lpstr>
      <vt:lpstr>数式</vt:lpstr>
      <vt:lpstr>Gamma-Ray Burst (GRB) Science  with LST</vt:lpstr>
      <vt:lpstr>スライド 2</vt:lpstr>
      <vt:lpstr>GRB Subtask</vt:lpstr>
      <vt:lpstr>GRB: Brightest Explosion</vt:lpstr>
      <vt:lpstr>GRB in a Nutshell</vt:lpstr>
      <vt:lpstr>GRB Spectrum</vt:lpstr>
      <vt:lpstr>Fermi Revolution</vt:lpstr>
      <vt:lpstr>Fermi GRB Features</vt:lpstr>
      <vt:lpstr>Pre-Fermi Era</vt:lpstr>
      <vt:lpstr>New Features</vt:lpstr>
      <vt:lpstr>スライド 11</vt:lpstr>
      <vt:lpstr>Exception</vt:lpstr>
      <vt:lpstr>Implication of LAT Rate</vt:lpstr>
      <vt:lpstr>MAGIC</vt:lpstr>
      <vt:lpstr>LST sensitivity</vt:lpstr>
      <vt:lpstr>More g than Fermi</vt:lpstr>
      <vt:lpstr>Energy Threshold</vt:lpstr>
      <vt:lpstr>Rough Event Rate</vt:lpstr>
      <vt:lpstr>Alert for Follow-up</vt:lpstr>
      <vt:lpstr>Upcoming New Windows</vt:lpstr>
      <vt:lpstr>GRB Science with CTA</vt:lpstr>
      <vt:lpstr>1. TeV Calorimetry</vt:lpstr>
      <vt:lpstr>2. Lower limit on bulk G</vt:lpstr>
      <vt:lpstr>Conventional Gmax</vt:lpstr>
      <vt:lpstr>gg→e+e- Annhilation Break</vt:lpstr>
      <vt:lpstr>3. Emission Mechanism</vt:lpstr>
      <vt:lpstr>GeV Models</vt:lpstr>
      <vt:lpstr>Possible TeV Features</vt:lpstr>
      <vt:lpstr>EBL</vt:lpstr>
      <vt:lpstr>Intergalactic B</vt:lpstr>
      <vt:lpstr>LIV</vt:lpstr>
      <vt:lpstr>Summary</vt:lpstr>
      <vt:lpstr>スライド 33</vt:lpstr>
      <vt:lpstr>スライド 34</vt:lpstr>
      <vt:lpstr>090902B</vt:lpstr>
    </vt:vector>
  </TitlesOfParts>
  <Company>高エネルギー加速器研究機構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GRB Science  with LST</dc:title>
  <dc:creator>井岡 邦仁</dc:creator>
  <cp:lastModifiedBy>井岡 邦仁</cp:lastModifiedBy>
  <cp:revision>36</cp:revision>
  <dcterms:created xsi:type="dcterms:W3CDTF">2010-11-03T13:26:15Z</dcterms:created>
  <dcterms:modified xsi:type="dcterms:W3CDTF">2010-11-03T22:13:56Z</dcterms:modified>
</cp:coreProperties>
</file>