
<file path=[Content_Types].xml><?xml version="1.0" encoding="utf-8"?>
<Types xmlns="http://schemas.openxmlformats.org/package/2006/content-types">
  <Override PartName="/ppt/slides/slide3.xml" ContentType="application/vnd.openxmlformats-officedocument.presentationml.slide+xml"/>
  <Override PartName="/docProps/core.xml" ContentType="application/vnd.openxmlformats-package.core-properties+xml"/>
  <Override PartName="/ppt/slideLayouts/slideLayout6.xml" ContentType="application/vnd.openxmlformats-officedocument.presentationml.slideLayout+xml"/>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ppt/slides/slide2.xml" ContentType="application/vnd.openxmlformats-officedocument.presentationml.slide+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Default Extension="tiff" ContentType="image/tiff"/>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slideLayouts/slideLayout2.xml" ContentType="application/vnd.openxmlformats-officedocument.presentationml.slideLayout+xml"/>
  <Override PartName="/ppt/presentation.xml" ContentType="application/vnd.openxmlformats-officedocument.presentationml.presentation.main+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8" r:id="rId3"/>
    <p:sldId id="257" r:id="rId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horzBarState="maximized">
    <p:restoredLeft sz="15620"/>
    <p:restoredTop sz="94660"/>
  </p:normalViewPr>
  <p:slideViewPr>
    <p:cSldViewPr snapToGrid="0" snapToObjects="1">
      <p:cViewPr>
        <p:scale>
          <a:sx n="125" d="100"/>
          <a:sy n="125" d="100"/>
        </p:scale>
        <p:origin x="-1712" y="-97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80AFC-5CCE-2D43-AA0D-3486BC60CEA5}" type="datetimeFigureOut">
              <a:rPr lang="en-US" smtClean="0"/>
              <a:pPr/>
              <a:t>5/3/10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2CB458-541D-8946-A2AE-2C663C72AD7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80AFC-5CCE-2D43-AA0D-3486BC60CEA5}" type="datetimeFigureOut">
              <a:rPr lang="en-US" smtClean="0"/>
              <a:pPr/>
              <a:t>5/3/10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2CB458-541D-8946-A2AE-2C663C72AD7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4384807" y="227651"/>
            <a:ext cx="184666" cy="369332"/>
          </a:xfrm>
          <a:prstGeom prst="rect">
            <a:avLst/>
          </a:prstGeom>
          <a:noFill/>
        </p:spPr>
        <p:txBody>
          <a:bodyPr wrap="none" rtlCol="0">
            <a:spAutoFit/>
          </a:bodyPr>
          <a:lstStyle/>
          <a:p>
            <a:endParaRPr lang="en-US" dirty="0"/>
          </a:p>
        </p:txBody>
      </p:sp>
      <p:pic>
        <p:nvPicPr>
          <p:cNvPr id="10" name="Picture 9" descr="GoCHI-adlerplanetarium.jpg"/>
          <p:cNvPicPr>
            <a:picLocks noChangeAspect="1"/>
          </p:cNvPicPr>
          <p:nvPr/>
        </p:nvPicPr>
        <p:blipFill>
          <a:blip r:embed="rId2"/>
          <a:stretch>
            <a:fillRect/>
          </a:stretch>
        </p:blipFill>
        <p:spPr>
          <a:xfrm>
            <a:off x="297758" y="5050369"/>
            <a:ext cx="2399797" cy="1575267"/>
          </a:xfrm>
          <a:prstGeom prst="rect">
            <a:avLst/>
          </a:prstGeom>
        </p:spPr>
      </p:pic>
      <p:pic>
        <p:nvPicPr>
          <p:cNvPr id="11" name="Picture 10" descr="Morrison.jpg"/>
          <p:cNvPicPr>
            <a:picLocks noChangeAspect="1"/>
          </p:cNvPicPr>
          <p:nvPr/>
        </p:nvPicPr>
        <p:blipFill>
          <a:blip r:embed="rId3"/>
          <a:stretch>
            <a:fillRect/>
          </a:stretch>
        </p:blipFill>
        <p:spPr>
          <a:xfrm>
            <a:off x="321061" y="3573915"/>
            <a:ext cx="2369877" cy="1181028"/>
          </a:xfrm>
          <a:prstGeom prst="rect">
            <a:avLst/>
          </a:prstGeom>
        </p:spPr>
      </p:pic>
      <p:pic>
        <p:nvPicPr>
          <p:cNvPr id="12" name="Picture 11" descr="Screen shot 2010-03-28 at 1.36.45 PM.png"/>
          <p:cNvPicPr>
            <a:picLocks noChangeAspect="1"/>
          </p:cNvPicPr>
          <p:nvPr/>
        </p:nvPicPr>
        <p:blipFill>
          <a:blip r:embed="rId4"/>
          <a:stretch>
            <a:fillRect/>
          </a:stretch>
        </p:blipFill>
        <p:spPr>
          <a:xfrm>
            <a:off x="163130" y="118526"/>
            <a:ext cx="1863950" cy="1595194"/>
          </a:xfrm>
          <a:prstGeom prst="rect">
            <a:avLst/>
          </a:prstGeom>
        </p:spPr>
      </p:pic>
      <p:pic>
        <p:nvPicPr>
          <p:cNvPr id="13" name="Picture 12" descr="Pleiades.jpg"/>
          <p:cNvPicPr>
            <a:picLocks noChangeAspect="1"/>
          </p:cNvPicPr>
          <p:nvPr/>
        </p:nvPicPr>
        <p:blipFill>
          <a:blip r:embed="rId5"/>
          <a:stretch>
            <a:fillRect/>
          </a:stretch>
        </p:blipFill>
        <p:spPr>
          <a:xfrm>
            <a:off x="350982" y="1713720"/>
            <a:ext cx="2346573" cy="1562147"/>
          </a:xfrm>
          <a:prstGeom prst="rect">
            <a:avLst/>
          </a:prstGeom>
        </p:spPr>
      </p:pic>
      <p:sp>
        <p:nvSpPr>
          <p:cNvPr id="14" name="TextBox 13"/>
          <p:cNvSpPr txBox="1"/>
          <p:nvPr/>
        </p:nvSpPr>
        <p:spPr>
          <a:xfrm>
            <a:off x="576871" y="4966074"/>
            <a:ext cx="1876573" cy="646331"/>
          </a:xfrm>
          <a:prstGeom prst="rect">
            <a:avLst/>
          </a:prstGeom>
          <a:noFill/>
        </p:spPr>
        <p:txBody>
          <a:bodyPr wrap="none" rtlCol="0">
            <a:spAutoFit/>
          </a:bodyPr>
          <a:lstStyle/>
          <a:p>
            <a:pPr algn="ctr"/>
            <a:r>
              <a:rPr lang="en-US" dirty="0" smtClean="0">
                <a:solidFill>
                  <a:schemeClr val="bg1"/>
                </a:solidFill>
              </a:rPr>
              <a:t>Adler </a:t>
            </a:r>
            <a:r>
              <a:rPr lang="en-US" dirty="0" smtClean="0">
                <a:solidFill>
                  <a:schemeClr val="bg1"/>
                </a:solidFill>
                <a:effectLst>
                  <a:outerShdw blurRad="50800" dist="38100" dir="2700000">
                    <a:srgbClr val="000000">
                      <a:alpha val="43000"/>
                    </a:srgbClr>
                  </a:outerShdw>
                </a:effectLst>
              </a:rPr>
              <a:t>Planetarium</a:t>
            </a:r>
          </a:p>
          <a:p>
            <a:pPr algn="ctr"/>
            <a:r>
              <a:rPr lang="en-US" dirty="0" smtClean="0">
                <a:solidFill>
                  <a:schemeClr val="bg1"/>
                </a:solidFill>
                <a:effectLst>
                  <a:outerShdw blurRad="50800" dist="38100" dir="2700000">
                    <a:srgbClr val="000000">
                      <a:alpha val="43000"/>
                    </a:srgbClr>
                  </a:outerShdw>
                </a:effectLst>
              </a:rPr>
              <a:t>Chicago</a:t>
            </a:r>
            <a:endParaRPr lang="en-US" dirty="0">
              <a:solidFill>
                <a:schemeClr val="bg1"/>
              </a:solidFill>
              <a:effectLst>
                <a:outerShdw blurRad="50800" dist="38100" dir="2700000">
                  <a:srgbClr val="000000">
                    <a:alpha val="43000"/>
                  </a:srgbClr>
                </a:outerShdw>
              </a:effectLst>
            </a:endParaRPr>
          </a:p>
        </p:txBody>
      </p:sp>
      <p:sp>
        <p:nvSpPr>
          <p:cNvPr id="15" name="TextBox 14"/>
          <p:cNvSpPr txBox="1"/>
          <p:nvPr/>
        </p:nvSpPr>
        <p:spPr>
          <a:xfrm>
            <a:off x="226630" y="3490095"/>
            <a:ext cx="2527808" cy="646331"/>
          </a:xfrm>
          <a:prstGeom prst="rect">
            <a:avLst/>
          </a:prstGeom>
          <a:noFill/>
        </p:spPr>
        <p:txBody>
          <a:bodyPr wrap="square" rtlCol="0">
            <a:spAutoFit/>
          </a:bodyPr>
          <a:lstStyle/>
          <a:p>
            <a:pPr algn="ctr"/>
            <a:r>
              <a:rPr lang="en-US" dirty="0" smtClean="0">
                <a:solidFill>
                  <a:srgbClr val="FFFFFF"/>
                </a:solidFill>
              </a:rPr>
              <a:t>California</a:t>
            </a:r>
          </a:p>
          <a:p>
            <a:pPr algn="ctr"/>
            <a:r>
              <a:rPr lang="en-US" dirty="0" smtClean="0">
                <a:solidFill>
                  <a:srgbClr val="FFFFFF"/>
                </a:solidFill>
                <a:effectLst>
                  <a:outerShdw blurRad="50800" dist="38100" dir="2700000">
                    <a:srgbClr val="000000">
                      <a:alpha val="43000"/>
                    </a:srgbClr>
                  </a:outerShdw>
                </a:effectLst>
              </a:rPr>
              <a:t> Academy of Sciences</a:t>
            </a:r>
            <a:endParaRPr lang="en-US" dirty="0">
              <a:solidFill>
                <a:srgbClr val="FFFFFF"/>
              </a:solidFill>
              <a:effectLst>
                <a:outerShdw blurRad="50800" dist="38100" dir="2700000">
                  <a:srgbClr val="000000">
                    <a:alpha val="43000"/>
                  </a:srgbClr>
                </a:outerShdw>
              </a:effectLst>
            </a:endParaRPr>
          </a:p>
        </p:txBody>
      </p:sp>
      <p:sp>
        <p:nvSpPr>
          <p:cNvPr id="16" name="TextBox 15"/>
          <p:cNvSpPr txBox="1"/>
          <p:nvPr/>
        </p:nvSpPr>
        <p:spPr>
          <a:xfrm>
            <a:off x="2005649" y="244919"/>
            <a:ext cx="6349189" cy="523220"/>
          </a:xfrm>
          <a:prstGeom prst="rect">
            <a:avLst/>
          </a:prstGeom>
          <a:noFill/>
        </p:spPr>
        <p:txBody>
          <a:bodyPr wrap="none" rtlCol="0">
            <a:spAutoFit/>
          </a:bodyPr>
          <a:lstStyle/>
          <a:p>
            <a:r>
              <a:rPr lang="en-US" sz="2400" dirty="0" smtClean="0">
                <a:solidFill>
                  <a:srgbClr val="FFFFFF"/>
                </a:solidFill>
              </a:rPr>
              <a:t>Astro-Computation </a:t>
            </a:r>
            <a:r>
              <a:rPr lang="en-US" sz="2800" dirty="0" smtClean="0">
                <a:solidFill>
                  <a:srgbClr val="FFFFFF"/>
                </a:solidFill>
              </a:rPr>
              <a:t>Visualization</a:t>
            </a:r>
            <a:r>
              <a:rPr lang="en-US" sz="2400" dirty="0" smtClean="0">
                <a:solidFill>
                  <a:srgbClr val="FFFFFF"/>
                </a:solidFill>
              </a:rPr>
              <a:t> and Outreach</a:t>
            </a:r>
            <a:endParaRPr lang="en-US" sz="2400" dirty="0">
              <a:solidFill>
                <a:srgbClr val="FFFFFF"/>
              </a:solidFill>
            </a:endParaRPr>
          </a:p>
        </p:txBody>
      </p:sp>
      <p:pic>
        <p:nvPicPr>
          <p:cNvPr id="17" name="Picture 16" descr="Planetarium_visionB.jpg"/>
          <p:cNvPicPr>
            <a:picLocks noChangeAspect="1"/>
          </p:cNvPicPr>
          <p:nvPr/>
        </p:nvPicPr>
        <p:blipFill>
          <a:blip r:embed="rId6"/>
          <a:stretch>
            <a:fillRect/>
          </a:stretch>
        </p:blipFill>
        <p:spPr>
          <a:xfrm>
            <a:off x="3233014" y="1475631"/>
            <a:ext cx="5300548" cy="4539004"/>
          </a:xfrm>
          <a:prstGeom prst="rect">
            <a:avLst/>
          </a:prstGeom>
        </p:spPr>
      </p:pic>
      <p:sp>
        <p:nvSpPr>
          <p:cNvPr id="18" name="TextBox 17"/>
          <p:cNvSpPr txBox="1"/>
          <p:nvPr/>
        </p:nvSpPr>
        <p:spPr>
          <a:xfrm>
            <a:off x="287482" y="1650220"/>
            <a:ext cx="2442721"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FFFFFF"/>
                </a:solidFill>
                <a:effectLst>
                  <a:outerShdw blurRad="50800" dist="38100" dir="2700000">
                    <a:srgbClr val="000000">
                      <a:alpha val="43000"/>
                    </a:srgbClr>
                  </a:outerShdw>
                </a:effectLst>
              </a:rPr>
              <a:t>Pleiades Supercomputer</a:t>
            </a:r>
          </a:p>
          <a:p>
            <a:pPr algn="ctr"/>
            <a:r>
              <a:rPr lang="en-US" dirty="0" smtClean="0">
                <a:solidFill>
                  <a:srgbClr val="FFFFFF"/>
                </a:solidFill>
                <a:effectLst>
                  <a:outerShdw blurRad="50800" dist="38100" dir="2700000">
                    <a:srgbClr val="000000">
                      <a:alpha val="43000"/>
                    </a:srgbClr>
                  </a:outerShdw>
                </a:effectLst>
              </a:rPr>
              <a:t>NASA</a:t>
            </a:r>
            <a:r>
              <a:rPr lang="en-US" dirty="0" smtClean="0">
                <a:solidFill>
                  <a:srgbClr val="FFFFFF"/>
                </a:solidFill>
              </a:rPr>
              <a:t> Ames</a:t>
            </a:r>
            <a:endParaRPr lang="en-US" dirty="0">
              <a:solidFill>
                <a:srgbClr val="FFFFFF"/>
              </a:solidFill>
            </a:endParaRPr>
          </a:p>
        </p:txBody>
      </p:sp>
      <p:sp>
        <p:nvSpPr>
          <p:cNvPr id="19" name="TextBox 18"/>
          <p:cNvSpPr txBox="1"/>
          <p:nvPr/>
        </p:nvSpPr>
        <p:spPr>
          <a:xfrm>
            <a:off x="3035300" y="6071638"/>
            <a:ext cx="5692140" cy="553998"/>
          </a:xfrm>
          <a:prstGeom prst="rect">
            <a:avLst/>
          </a:prstGeom>
          <a:noFill/>
        </p:spPr>
        <p:txBody>
          <a:bodyPr wrap="square" rtlCol="0">
            <a:spAutoFit/>
          </a:bodyPr>
          <a:lstStyle/>
          <a:p>
            <a:r>
              <a:rPr lang="en-US" sz="1000" dirty="0" smtClean="0">
                <a:solidFill>
                  <a:srgbClr val="FFFFFF"/>
                </a:solidFill>
                <a:effectLst>
                  <a:outerShdw blurRad="50800" dist="38100" dir="2700000">
                    <a:srgbClr val="000000">
                      <a:alpha val="43000"/>
                    </a:srgbClr>
                  </a:outerShdw>
                </a:effectLst>
              </a:rPr>
              <a:t>HIPACC is working with the Morrison Planetarium at the California Academy of Sciences (pictured here)  to show how dark matter shapes the universe.  We are helping prepare their planetarium show opening fall 2010, and also working on a major planetarium show to premiere at the Adler Planetarium in spring 2011.  </a:t>
            </a:r>
          </a:p>
        </p:txBody>
      </p:sp>
      <p:sp>
        <p:nvSpPr>
          <p:cNvPr id="20" name="TextBox 19"/>
          <p:cNvSpPr txBox="1"/>
          <p:nvPr/>
        </p:nvSpPr>
        <p:spPr>
          <a:xfrm>
            <a:off x="1992949" y="763049"/>
            <a:ext cx="6599320" cy="523220"/>
          </a:xfrm>
          <a:prstGeom prst="rect">
            <a:avLst/>
          </a:prstGeom>
          <a:noFill/>
          <a:effectLst>
            <a:outerShdw blurRad="50800" dist="38100" dir="2700000">
              <a:srgbClr val="000000">
                <a:alpha val="43000"/>
              </a:srgbClr>
            </a:outerShdw>
          </a:effectLst>
        </p:spPr>
        <p:txBody>
          <a:bodyPr wrap="none" rtlCol="0">
            <a:spAutoFit/>
          </a:bodyPr>
          <a:lstStyle/>
          <a:p>
            <a:r>
              <a:rPr lang="en-US" sz="1400" dirty="0" smtClean="0">
                <a:solidFill>
                  <a:srgbClr val="FFFFFF"/>
                </a:solidFill>
              </a:rPr>
              <a:t>Project lead: Prof. Joel Primack, Director, UC High-Performance AstroComputing Center</a:t>
            </a:r>
          </a:p>
          <a:p>
            <a:r>
              <a:rPr lang="en-US" sz="1400" dirty="0" smtClean="0">
                <a:solidFill>
                  <a:srgbClr val="FFFFFF"/>
                </a:solidFill>
              </a:rPr>
              <a:t>UC-HIPACC  Visualization and Outreach Specialist: Nina McCurdy</a:t>
            </a:r>
            <a:endParaRPr lang="en-US" sz="1400" dirty="0">
              <a:solidFill>
                <a:srgbClr val="FFFFFF"/>
              </a:solidFill>
            </a:endParaRPr>
          </a:p>
        </p:txBody>
      </p:sp>
      <p:cxnSp>
        <p:nvCxnSpPr>
          <p:cNvPr id="26" name="Straight Connector 25"/>
          <p:cNvCxnSpPr/>
          <p:nvPr/>
        </p:nvCxnSpPr>
        <p:spPr>
          <a:xfrm>
            <a:off x="2050384" y="730039"/>
            <a:ext cx="709361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descr="mcrx_0508.fits-000.sa.jpg"/>
          <p:cNvPicPr>
            <a:picLocks noChangeAspect="1"/>
          </p:cNvPicPr>
          <p:nvPr/>
        </p:nvPicPr>
        <p:blipFill>
          <a:blip r:embed="rId2"/>
          <a:stretch>
            <a:fillRect/>
          </a:stretch>
        </p:blipFill>
        <p:spPr>
          <a:xfrm>
            <a:off x="662782" y="-381308"/>
            <a:ext cx="7645395" cy="7645395"/>
          </a:xfrm>
          <a:prstGeom prst="rect">
            <a:avLst/>
          </a:prstGeom>
        </p:spPr>
      </p:pic>
      <p:sp>
        <p:nvSpPr>
          <p:cNvPr id="20" name="Frame 19"/>
          <p:cNvSpPr/>
          <p:nvPr/>
        </p:nvSpPr>
        <p:spPr>
          <a:xfrm>
            <a:off x="78198" y="63502"/>
            <a:ext cx="2964511" cy="24206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5" name="Picture 14" descr="GalCollage2.tif"/>
          <p:cNvPicPr>
            <a:picLocks noChangeAspect="1"/>
          </p:cNvPicPr>
          <p:nvPr/>
        </p:nvPicPr>
        <p:blipFill>
          <a:blip r:embed="rId3"/>
          <a:stretch>
            <a:fillRect/>
          </a:stretch>
        </p:blipFill>
        <p:spPr>
          <a:xfrm>
            <a:off x="90900" y="76204"/>
            <a:ext cx="2941993" cy="2389629"/>
          </a:xfrm>
          <a:prstGeom prst="rect">
            <a:avLst/>
          </a:prstGeom>
        </p:spPr>
      </p:pic>
      <p:sp>
        <p:nvSpPr>
          <p:cNvPr id="16" name="TextBox 15"/>
          <p:cNvSpPr txBox="1"/>
          <p:nvPr/>
        </p:nvSpPr>
        <p:spPr>
          <a:xfrm>
            <a:off x="1998" y="2476500"/>
            <a:ext cx="3147015" cy="1384995"/>
          </a:xfrm>
          <a:prstGeom prst="rect">
            <a:avLst/>
          </a:prstGeom>
          <a:noFill/>
          <a:effectLst/>
        </p:spPr>
        <p:txBody>
          <a:bodyPr wrap="none" rtlCol="0">
            <a:spAutoFit/>
          </a:bodyPr>
          <a:lstStyle/>
          <a:p>
            <a:r>
              <a:rPr lang="en-US" sz="1400" dirty="0" smtClean="0">
                <a:solidFill>
                  <a:srgbClr val="FFFFFF"/>
                </a:solidFill>
              </a:rPr>
              <a:t>Astronomical </a:t>
            </a:r>
            <a:r>
              <a:rPr lang="en-US" sz="1400" dirty="0" smtClean="0">
                <a:solidFill>
                  <a:srgbClr val="FFFFFF"/>
                </a:solidFill>
                <a:effectLst>
                  <a:outerShdw blurRad="50800" dist="38100" dir="2700000">
                    <a:srgbClr val="000000">
                      <a:alpha val="43000"/>
                    </a:srgbClr>
                  </a:outerShdw>
                </a:effectLst>
              </a:rPr>
              <a:t>observations</a:t>
            </a:r>
            <a:r>
              <a:rPr lang="en-US" sz="1400" dirty="0" smtClean="0">
                <a:solidFill>
                  <a:srgbClr val="FFFFFF"/>
                </a:solidFill>
              </a:rPr>
              <a:t> represent </a:t>
            </a:r>
          </a:p>
          <a:p>
            <a:r>
              <a:rPr lang="en-US" sz="1400" dirty="0" smtClean="0">
                <a:solidFill>
                  <a:srgbClr val="FFFFFF"/>
                </a:solidFill>
              </a:rPr>
              <a:t>snapshots of particular moments in time; </a:t>
            </a:r>
          </a:p>
          <a:p>
            <a:r>
              <a:rPr lang="en-US" sz="1400" dirty="0" smtClean="0">
                <a:solidFill>
                  <a:srgbClr val="FFFFFF"/>
                </a:solidFill>
              </a:rPr>
              <a:t>it is effectively the role of astrophysical </a:t>
            </a:r>
          </a:p>
          <a:p>
            <a:r>
              <a:rPr lang="en-US" sz="1400" dirty="0" smtClean="0">
                <a:solidFill>
                  <a:srgbClr val="FFFFFF"/>
                </a:solidFill>
              </a:rPr>
              <a:t>simulations to produce movies that link </a:t>
            </a:r>
          </a:p>
          <a:p>
            <a:r>
              <a:rPr lang="en-US" sz="1400" dirty="0" smtClean="0">
                <a:solidFill>
                  <a:srgbClr val="FFFFFF"/>
                </a:solidFill>
              </a:rPr>
              <a:t>these snapshots together into a </a:t>
            </a:r>
          </a:p>
          <a:p>
            <a:r>
              <a:rPr lang="en-US" sz="1400" dirty="0" smtClean="0">
                <a:solidFill>
                  <a:srgbClr val="FFFFFF"/>
                </a:solidFill>
              </a:rPr>
              <a:t>coherent physical theory.</a:t>
            </a:r>
            <a:endParaRPr lang="en-US" sz="1400" dirty="0"/>
          </a:p>
        </p:txBody>
      </p:sp>
      <p:sp>
        <p:nvSpPr>
          <p:cNvPr id="17" name="TextBox 16"/>
          <p:cNvSpPr txBox="1"/>
          <p:nvPr/>
        </p:nvSpPr>
        <p:spPr>
          <a:xfrm>
            <a:off x="3557604" y="152404"/>
            <a:ext cx="2597473" cy="369332"/>
          </a:xfrm>
          <a:prstGeom prst="rect">
            <a:avLst/>
          </a:prstGeom>
          <a:noFill/>
        </p:spPr>
        <p:txBody>
          <a:bodyPr wrap="none" rtlCol="0">
            <a:spAutoFit/>
          </a:bodyPr>
          <a:lstStyle/>
          <a:p>
            <a:r>
              <a:rPr lang="en-US" dirty="0" smtClean="0">
                <a:solidFill>
                  <a:srgbClr val="FFFFFF"/>
                </a:solidFill>
              </a:rPr>
              <a:t>Galaxy Merger Simulation</a:t>
            </a:r>
            <a:endParaRPr lang="en-US" dirty="0">
              <a:solidFill>
                <a:srgbClr val="FFFFFF"/>
              </a:solidFill>
            </a:endParaRPr>
          </a:p>
        </p:txBody>
      </p:sp>
      <p:sp>
        <p:nvSpPr>
          <p:cNvPr id="21" name="Frame 20"/>
          <p:cNvSpPr/>
          <p:nvPr/>
        </p:nvSpPr>
        <p:spPr>
          <a:xfrm>
            <a:off x="4904580" y="4720687"/>
            <a:ext cx="4201320" cy="2029318"/>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8" name="Picture 17" descr="Adler_VisionB.jpg"/>
          <p:cNvPicPr>
            <a:picLocks noChangeAspect="1"/>
          </p:cNvPicPr>
          <p:nvPr/>
        </p:nvPicPr>
        <p:blipFill>
          <a:blip r:embed="rId4"/>
          <a:srcRect/>
          <a:stretch>
            <a:fillRect/>
          </a:stretch>
        </p:blipFill>
        <p:spPr>
          <a:xfrm>
            <a:off x="4917276" y="4733388"/>
            <a:ext cx="4168740" cy="2013580"/>
          </a:xfrm>
          <a:prstGeom prst="rect">
            <a:avLst/>
          </a:prstGeom>
        </p:spPr>
      </p:pic>
      <p:sp>
        <p:nvSpPr>
          <p:cNvPr id="22" name="TextBox 21"/>
          <p:cNvSpPr txBox="1"/>
          <p:nvPr/>
        </p:nvSpPr>
        <p:spPr>
          <a:xfrm>
            <a:off x="2916470" y="5615517"/>
            <a:ext cx="2031325" cy="1169551"/>
          </a:xfrm>
          <a:prstGeom prst="rect">
            <a:avLst/>
          </a:prstGeom>
          <a:noFill/>
          <a:effectLst>
            <a:outerShdw blurRad="50800" dist="38100" dir="2700000">
              <a:srgbClr val="000000">
                <a:alpha val="43000"/>
              </a:srgbClr>
            </a:outerShdw>
          </a:effectLst>
        </p:spPr>
        <p:txBody>
          <a:bodyPr wrap="none" rtlCol="0">
            <a:spAutoFit/>
          </a:bodyPr>
          <a:lstStyle/>
          <a:p>
            <a:r>
              <a:rPr lang="en-US" sz="1400" dirty="0" smtClean="0">
                <a:solidFill>
                  <a:srgbClr val="FFFFFF"/>
                </a:solidFill>
              </a:rPr>
              <a:t>Showing Galaxy Merger </a:t>
            </a:r>
          </a:p>
          <a:p>
            <a:r>
              <a:rPr lang="en-US" sz="1400" dirty="0" smtClean="0">
                <a:solidFill>
                  <a:srgbClr val="FFFFFF"/>
                </a:solidFill>
              </a:rPr>
              <a:t>simulations in 3D will </a:t>
            </a:r>
          </a:p>
          <a:p>
            <a:r>
              <a:rPr lang="en-US" sz="1400" dirty="0" smtClean="0">
                <a:solidFill>
                  <a:srgbClr val="FFFFFF"/>
                </a:solidFill>
              </a:rPr>
              <a:t>provide a deeper, more </a:t>
            </a:r>
          </a:p>
          <a:p>
            <a:r>
              <a:rPr lang="en-US" sz="1400" dirty="0" smtClean="0">
                <a:solidFill>
                  <a:srgbClr val="FFFFFF"/>
                </a:solidFill>
              </a:rPr>
              <a:t>complete picture to the </a:t>
            </a:r>
          </a:p>
          <a:p>
            <a:r>
              <a:rPr lang="en-US" sz="1400" dirty="0" smtClean="0">
                <a:solidFill>
                  <a:srgbClr val="FFFFFF"/>
                </a:solidFill>
                <a:effectLst>
                  <a:outerShdw blurRad="50800" dist="38100" dir="2700000">
                    <a:srgbClr val="000000">
                      <a:alpha val="43000"/>
                    </a:srgbClr>
                  </a:outerShdw>
                </a:effectLst>
              </a:rPr>
              <a:t>public</a:t>
            </a:r>
            <a:r>
              <a:rPr lang="en-US" sz="1400" dirty="0" smtClean="0">
                <a:solidFill>
                  <a:srgbClr val="FFFFFF"/>
                </a:solidFill>
              </a:rPr>
              <a:t> and scientists alike.</a:t>
            </a:r>
          </a:p>
        </p:txBody>
      </p:sp>
      <p:sp>
        <p:nvSpPr>
          <p:cNvPr id="23" name="TextBox 22"/>
          <p:cNvSpPr txBox="1"/>
          <p:nvPr/>
        </p:nvSpPr>
        <p:spPr>
          <a:xfrm>
            <a:off x="4509398" y="521736"/>
            <a:ext cx="4634602" cy="646331"/>
          </a:xfrm>
          <a:prstGeom prst="rect">
            <a:avLst/>
          </a:prstGeom>
          <a:noFill/>
        </p:spPr>
        <p:txBody>
          <a:bodyPr wrap="none" rtlCol="0">
            <a:spAutoFit/>
          </a:bodyPr>
          <a:lstStyle/>
          <a:p>
            <a:r>
              <a:rPr lang="en-US" sz="1200" dirty="0" smtClean="0">
                <a:solidFill>
                  <a:srgbClr val="FFFFFF"/>
                </a:solidFill>
              </a:rPr>
              <a:t>Run on Columbia </a:t>
            </a:r>
            <a:r>
              <a:rPr lang="en-US" sz="1200" dirty="0" smtClean="0">
                <a:solidFill>
                  <a:srgbClr val="FFFFFF"/>
                </a:solidFill>
                <a:effectLst>
                  <a:outerShdw blurRad="50800" dist="38100" dir="2700000">
                    <a:srgbClr val="000000">
                      <a:alpha val="43000"/>
                    </a:srgbClr>
                  </a:outerShdw>
                </a:effectLst>
              </a:rPr>
              <a:t>Supercomputer at NASA Ames Research Center. </a:t>
            </a:r>
          </a:p>
          <a:p>
            <a:r>
              <a:rPr lang="en-US" sz="1200" dirty="0" smtClean="0">
                <a:solidFill>
                  <a:srgbClr val="FFFFFF"/>
                </a:solidFill>
              </a:rPr>
              <a:t>Dust simulated using the Sunrise code (</a:t>
            </a:r>
            <a:r>
              <a:rPr lang="en-US" sz="1200" dirty="0" err="1" smtClean="0">
                <a:solidFill>
                  <a:srgbClr val="FFFFFF"/>
                </a:solidFill>
              </a:rPr>
              <a:t>Patrik</a:t>
            </a:r>
            <a:r>
              <a:rPr lang="en-US" sz="1200" dirty="0" smtClean="0">
                <a:solidFill>
                  <a:srgbClr val="FFFFFF"/>
                </a:solidFill>
              </a:rPr>
              <a:t> </a:t>
            </a:r>
            <a:r>
              <a:rPr lang="en-US" sz="1200" dirty="0" err="1" smtClean="0">
                <a:solidFill>
                  <a:srgbClr val="FFFFFF"/>
                </a:solidFill>
              </a:rPr>
              <a:t>Jonsson</a:t>
            </a:r>
            <a:r>
              <a:rPr lang="en-US" sz="1200" dirty="0" smtClean="0">
                <a:solidFill>
                  <a:srgbClr val="FFFFFF"/>
                </a:solidFill>
              </a:rPr>
              <a:t>, UCSC/Harvard).</a:t>
            </a:r>
          </a:p>
          <a:p>
            <a:endParaRPr lang="en-US" sz="1200" dirty="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rimack_J_Bolshoi_1.tif"/>
          <p:cNvPicPr>
            <a:picLocks noGrp="1" noChangeAspect="1"/>
          </p:cNvPicPr>
          <p:nvPr>
            <p:ph idx="1"/>
          </p:nvPr>
        </p:nvPicPr>
        <p:blipFill>
          <a:blip r:embed="rId2"/>
          <a:stretch>
            <a:fillRect/>
          </a:stretch>
        </p:blipFill>
        <p:spPr>
          <a:xfrm>
            <a:off x="256344" y="500986"/>
            <a:ext cx="5231801" cy="5229186"/>
          </a:xfrm>
        </p:spPr>
      </p:pic>
      <p:sp>
        <p:nvSpPr>
          <p:cNvPr id="6" name="TextBox 5"/>
          <p:cNvSpPr txBox="1"/>
          <p:nvPr/>
        </p:nvSpPr>
        <p:spPr>
          <a:xfrm>
            <a:off x="1363557" y="50097"/>
            <a:ext cx="6636026" cy="369332"/>
          </a:xfrm>
          <a:prstGeom prst="rect">
            <a:avLst/>
          </a:prstGeom>
          <a:noFill/>
        </p:spPr>
        <p:txBody>
          <a:bodyPr wrap="none" rtlCol="0">
            <a:spAutoFit/>
          </a:bodyPr>
          <a:lstStyle/>
          <a:p>
            <a:r>
              <a:rPr lang="en-US" dirty="0" smtClean="0">
                <a:solidFill>
                  <a:srgbClr val="FFFFFF"/>
                </a:solidFill>
              </a:rPr>
              <a:t>Cosmological Simulation of the Large </a:t>
            </a:r>
            <a:r>
              <a:rPr lang="en-US" dirty="0">
                <a:solidFill>
                  <a:srgbClr val="FFFFFF"/>
                </a:solidFill>
              </a:rPr>
              <a:t>S</a:t>
            </a:r>
            <a:r>
              <a:rPr lang="en-US" dirty="0" smtClean="0">
                <a:solidFill>
                  <a:srgbClr val="FFFFFF"/>
                </a:solidFill>
              </a:rPr>
              <a:t>cale </a:t>
            </a:r>
            <a:r>
              <a:rPr lang="en-US" dirty="0">
                <a:solidFill>
                  <a:srgbClr val="FFFFFF"/>
                </a:solidFill>
              </a:rPr>
              <a:t>S</a:t>
            </a:r>
            <a:r>
              <a:rPr lang="en-US" dirty="0" smtClean="0">
                <a:solidFill>
                  <a:srgbClr val="FFFFFF"/>
                </a:solidFill>
              </a:rPr>
              <a:t>tructure of the Universe</a:t>
            </a:r>
            <a:endParaRPr lang="en-US" dirty="0">
              <a:solidFill>
                <a:srgbClr val="FFFFFF"/>
              </a:solidFill>
            </a:endParaRPr>
          </a:p>
        </p:txBody>
      </p:sp>
      <p:sp>
        <p:nvSpPr>
          <p:cNvPr id="7" name="TextBox 6"/>
          <p:cNvSpPr txBox="1"/>
          <p:nvPr/>
        </p:nvSpPr>
        <p:spPr>
          <a:xfrm>
            <a:off x="191747" y="5812136"/>
            <a:ext cx="8877187" cy="954107"/>
          </a:xfrm>
          <a:prstGeom prst="rect">
            <a:avLst/>
          </a:prstGeom>
          <a:noFill/>
        </p:spPr>
        <p:txBody>
          <a:bodyPr wrap="none" rtlCol="0">
            <a:spAutoFit/>
          </a:bodyPr>
          <a:lstStyle/>
          <a:p>
            <a:r>
              <a:rPr lang="en-US" sz="1400" dirty="0" smtClean="0">
                <a:solidFill>
                  <a:srgbClr val="FFFFFF"/>
                </a:solidFill>
              </a:rPr>
              <a:t>The </a:t>
            </a:r>
            <a:r>
              <a:rPr lang="en-US" sz="1400" dirty="0">
                <a:solidFill>
                  <a:srgbClr val="FFFFFF"/>
                </a:solidFill>
              </a:rPr>
              <a:t>visible material in the universe – stars, gas, dust, planets, etc. – accounts for only about 0.5% of</a:t>
            </a:r>
            <a:r>
              <a:rPr lang="en-US" sz="1400" dirty="0" smtClean="0">
                <a:solidFill>
                  <a:srgbClr val="FFFFFF"/>
                </a:solidFill>
              </a:rPr>
              <a:t> the </a:t>
            </a:r>
            <a:r>
              <a:rPr lang="en-US" sz="1400" dirty="0">
                <a:solidFill>
                  <a:srgbClr val="FFFFFF"/>
                </a:solidFill>
              </a:rPr>
              <a:t>cosmic density.</a:t>
            </a:r>
            <a:r>
              <a:rPr lang="en-US" sz="1400" dirty="0" smtClean="0">
                <a:solidFill>
                  <a:srgbClr val="FFFFFF"/>
                </a:solidFill>
              </a:rPr>
              <a:t> </a:t>
            </a:r>
          </a:p>
          <a:p>
            <a:r>
              <a:rPr lang="en-US" sz="1400" dirty="0" smtClean="0">
                <a:solidFill>
                  <a:srgbClr val="FFFFFF"/>
                </a:solidFill>
              </a:rPr>
              <a:t>The </a:t>
            </a:r>
            <a:r>
              <a:rPr lang="en-US" sz="1400" dirty="0">
                <a:solidFill>
                  <a:srgbClr val="FFFFFF"/>
                </a:solidFill>
              </a:rPr>
              <a:t>remaining 99.5% of the universe is invisible. Most of it is </a:t>
            </a:r>
            <a:r>
              <a:rPr lang="en-US" sz="1400" dirty="0">
                <a:solidFill>
                  <a:srgbClr val="FFFFFF"/>
                </a:solidFill>
                <a:effectLst>
                  <a:outerShdw blurRad="50800" dist="38100" dir="2700000">
                    <a:srgbClr val="000000">
                      <a:alpha val="43000"/>
                    </a:srgbClr>
                  </a:outerShdw>
                </a:effectLst>
              </a:rPr>
              <a:t>non</a:t>
            </a:r>
            <a:r>
              <a:rPr lang="en-US" sz="1400" dirty="0">
                <a:solidFill>
                  <a:srgbClr val="FFFFFF"/>
                </a:solidFill>
              </a:rPr>
              <a:t>-atomic</a:t>
            </a:r>
            <a:r>
              <a:rPr lang="en-US" sz="1400" dirty="0" smtClean="0">
                <a:solidFill>
                  <a:srgbClr val="FFFFFF"/>
                </a:solidFill>
              </a:rPr>
              <a:t> dark </a:t>
            </a:r>
            <a:r>
              <a:rPr lang="en-US" sz="1400" dirty="0">
                <a:solidFill>
                  <a:srgbClr val="FFFFFF"/>
                </a:solidFill>
              </a:rPr>
              <a:t>matter (~23%) and dark energy (~72%)</a:t>
            </a:r>
            <a:r>
              <a:rPr lang="en-US" sz="1400" dirty="0" smtClean="0">
                <a:solidFill>
                  <a:srgbClr val="FFFFFF"/>
                </a:solidFill>
              </a:rPr>
              <a:t>,</a:t>
            </a:r>
          </a:p>
          <a:p>
            <a:r>
              <a:rPr lang="en-US" sz="1400" dirty="0" smtClean="0">
                <a:solidFill>
                  <a:srgbClr val="FFFFFF"/>
                </a:solidFill>
              </a:rPr>
              <a:t>with </a:t>
            </a:r>
            <a:r>
              <a:rPr lang="en-US" sz="1400" dirty="0">
                <a:solidFill>
                  <a:srgbClr val="FFFFFF"/>
                </a:solidFill>
              </a:rPr>
              <a:t>non-luminous</a:t>
            </a:r>
            <a:r>
              <a:rPr lang="en-US" sz="1400" dirty="0" smtClean="0">
                <a:solidFill>
                  <a:srgbClr val="FFFFFF"/>
                </a:solidFill>
              </a:rPr>
              <a:t> atomic matter </a:t>
            </a:r>
            <a:r>
              <a:rPr lang="en-US" sz="1400" dirty="0">
                <a:solidFill>
                  <a:srgbClr val="FFFFFF"/>
                </a:solidFill>
              </a:rPr>
              <a:t>making up ~4%</a:t>
            </a:r>
            <a:r>
              <a:rPr lang="en-US" sz="1400" dirty="0" smtClean="0">
                <a:solidFill>
                  <a:srgbClr val="FFFFFF"/>
                </a:solidFill>
              </a:rPr>
              <a:t>. </a:t>
            </a:r>
            <a:r>
              <a:rPr lang="en-US" sz="1400" dirty="0">
                <a:solidFill>
                  <a:srgbClr val="FFFFFF"/>
                </a:solidFill>
              </a:rPr>
              <a:t>In order to describe the evolution and structure of the universe, it is</a:t>
            </a:r>
            <a:r>
              <a:rPr lang="en-US" sz="1400" dirty="0" smtClean="0">
                <a:solidFill>
                  <a:srgbClr val="FFFFFF"/>
                </a:solidFill>
              </a:rPr>
              <a:t> </a:t>
            </a:r>
          </a:p>
          <a:p>
            <a:r>
              <a:rPr lang="en-US" sz="1400" dirty="0" smtClean="0">
                <a:solidFill>
                  <a:srgbClr val="FFFFFF"/>
                </a:solidFill>
              </a:rPr>
              <a:t>essential </a:t>
            </a:r>
            <a:r>
              <a:rPr lang="en-US" sz="1400" dirty="0">
                <a:solidFill>
                  <a:srgbClr val="FFFFFF"/>
                </a:solidFill>
              </a:rPr>
              <a:t>to show the distribution of dark matter and the relationship of dark matter to visible structures.</a:t>
            </a:r>
          </a:p>
        </p:txBody>
      </p:sp>
      <p:sp>
        <p:nvSpPr>
          <p:cNvPr id="18" name="TextBox 17"/>
          <p:cNvSpPr txBox="1"/>
          <p:nvPr/>
        </p:nvSpPr>
        <p:spPr>
          <a:xfrm>
            <a:off x="5627973" y="500986"/>
            <a:ext cx="3352826" cy="646331"/>
          </a:xfrm>
          <a:prstGeom prst="rect">
            <a:avLst/>
          </a:prstGeom>
          <a:noFill/>
          <a:effectLst/>
        </p:spPr>
        <p:txBody>
          <a:bodyPr wrap="none" rtlCol="0">
            <a:spAutoFit/>
          </a:bodyPr>
          <a:lstStyle/>
          <a:p>
            <a:r>
              <a:rPr lang="en-US" sz="1200" dirty="0" smtClean="0">
                <a:solidFill>
                  <a:srgbClr val="FFFFFF"/>
                </a:solidFill>
                <a:effectLst>
                  <a:outerShdw blurRad="50800" dist="38100" dir="2700000">
                    <a:srgbClr val="000000">
                      <a:alpha val="43000"/>
                    </a:srgbClr>
                  </a:outerShdw>
                </a:effectLst>
              </a:rPr>
              <a:t>The Bolshoi Simulation (ART code, 250 Mpc/</a:t>
            </a:r>
            <a:r>
              <a:rPr lang="en-US" sz="1200" dirty="0" err="1" smtClean="0">
                <a:solidFill>
                  <a:srgbClr val="FFFFFF"/>
                </a:solidFill>
                <a:effectLst>
                  <a:outerShdw blurRad="50800" dist="38100" dir="2700000">
                    <a:srgbClr val="000000">
                      <a:alpha val="43000"/>
                    </a:srgbClr>
                  </a:outerShdw>
                </a:effectLst>
              </a:rPr>
              <a:t>h</a:t>
            </a:r>
            <a:r>
              <a:rPr lang="en-US" sz="1200" dirty="0" smtClean="0">
                <a:solidFill>
                  <a:srgbClr val="FFFFFF"/>
                </a:solidFill>
                <a:effectLst>
                  <a:outerShdw blurRad="50800" dist="38100" dir="2700000">
                    <a:srgbClr val="000000">
                      <a:alpha val="43000"/>
                    </a:srgbClr>
                  </a:outerShdw>
                </a:effectLst>
              </a:rPr>
              <a:t> box,</a:t>
            </a:r>
          </a:p>
          <a:p>
            <a:r>
              <a:rPr lang="en-US" sz="1200" dirty="0" smtClean="0">
                <a:solidFill>
                  <a:srgbClr val="FFFFFF"/>
                </a:solidFill>
                <a:effectLst>
                  <a:outerShdw blurRad="50800" dist="38100" dir="2700000">
                    <a:srgbClr val="000000">
                      <a:alpha val="43000"/>
                    </a:srgbClr>
                  </a:outerShdw>
                </a:effectLst>
              </a:rPr>
              <a:t> latest cosmological parameters,  8 billion particles, </a:t>
            </a:r>
          </a:p>
          <a:p>
            <a:r>
              <a:rPr lang="en-US" sz="1200" dirty="0" smtClean="0">
                <a:solidFill>
                  <a:srgbClr val="FFFFFF"/>
                </a:solidFill>
                <a:effectLst>
                  <a:outerShdw blurRad="50800" dist="38100" dir="2700000">
                    <a:srgbClr val="000000">
                      <a:alpha val="43000"/>
                    </a:srgbClr>
                  </a:outerShdw>
                </a:effectLst>
              </a:rPr>
              <a:t>6 million cpu-hours on NASA’s Pleiades computer)</a:t>
            </a:r>
          </a:p>
        </p:txBody>
      </p:sp>
      <p:cxnSp>
        <p:nvCxnSpPr>
          <p:cNvPr id="21" name="Straight Connector 20"/>
          <p:cNvCxnSpPr/>
          <p:nvPr/>
        </p:nvCxnSpPr>
        <p:spPr>
          <a:xfrm rot="5400000">
            <a:off x="3667362" y="1634182"/>
            <a:ext cx="1479667" cy="1357036"/>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3288710" y="3643958"/>
            <a:ext cx="2236972" cy="1357038"/>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728679" y="3052531"/>
            <a:ext cx="151477" cy="1514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V="1">
            <a:off x="3880156" y="1572872"/>
            <a:ext cx="5062705" cy="1479660"/>
          </a:xfrm>
          <a:prstGeom prst="line">
            <a:avLst/>
          </a:prstGeom>
          <a:ln w="127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880156" y="3203991"/>
            <a:ext cx="5062705" cy="2236971"/>
          </a:xfrm>
          <a:prstGeom prst="line">
            <a:avLst/>
          </a:prstGeom>
          <a:ln w="127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4" descr="Screen shot 2010-03-28 at 1.36.45 PM.png"/>
          <p:cNvPicPr>
            <a:picLocks noChangeAspect="1"/>
          </p:cNvPicPr>
          <p:nvPr/>
        </p:nvPicPr>
        <p:blipFill>
          <a:blip r:embed="rId3"/>
          <a:stretch>
            <a:fillRect/>
          </a:stretch>
        </p:blipFill>
        <p:spPr>
          <a:xfrm>
            <a:off x="5085711" y="1572869"/>
            <a:ext cx="3857150" cy="3868093"/>
          </a:xfrm>
          <a:prstGeom prst="rect">
            <a:avLst/>
          </a:prstGeom>
        </p:spPr>
      </p:pic>
      <p:sp>
        <p:nvSpPr>
          <p:cNvPr id="35" name="Rectangle 34"/>
          <p:cNvSpPr/>
          <p:nvPr/>
        </p:nvSpPr>
        <p:spPr>
          <a:xfrm>
            <a:off x="5085711" y="1572869"/>
            <a:ext cx="3857150" cy="3868094"/>
          </a:xfrm>
          <a:prstGeom prst="rect">
            <a:avLst/>
          </a:prstGeom>
          <a:noFill/>
          <a:ln w="31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5488145" y="5446237"/>
            <a:ext cx="3656169" cy="276999"/>
          </a:xfrm>
          <a:prstGeom prst="rect">
            <a:avLst/>
          </a:prstGeom>
          <a:noFill/>
        </p:spPr>
        <p:txBody>
          <a:bodyPr wrap="none" rtlCol="0">
            <a:spAutoFit/>
          </a:bodyPr>
          <a:lstStyle/>
          <a:p>
            <a:r>
              <a:rPr lang="en-US" sz="1200" dirty="0" smtClean="0">
                <a:solidFill>
                  <a:srgbClr val="FFFFFF"/>
                </a:solidFill>
                <a:effectLst>
                  <a:outerShdw blurRad="50800" dist="38100" dir="2700000">
                    <a:srgbClr val="000000">
                      <a:alpha val="43000"/>
                    </a:srgbClr>
                  </a:outerShdw>
                </a:effectLst>
              </a:rPr>
              <a:t>Visualization of Bolshoi by Chris Henze at NASA Ames</a:t>
            </a:r>
            <a:endParaRPr lang="en-US" sz="1200" dirty="0">
              <a:solidFill>
                <a:srgbClr val="FFFFFF"/>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396</TotalTime>
  <Words>337</Words>
  <Application>Microsoft Macintosh PowerPoint</Application>
  <PresentationFormat>On-screen Show (4:3)</PresentationFormat>
  <Paragraphs>33</Paragraphs>
  <Slides>3</Slides>
  <Notes>0</Notes>
  <HiddenSlides>0</HiddenSlides>
  <MMClips>0</MMClips>
  <ScaleCrop>false</ScaleCrop>
  <HeadingPairs>
    <vt:vector size="4" baseType="variant">
      <vt:variant>
        <vt:lpstr>Design Template</vt:lpstr>
      </vt:variant>
      <vt:variant>
        <vt:i4>1</vt:i4>
      </vt:variant>
      <vt:variant>
        <vt:lpstr>Slide Titles</vt:lpstr>
      </vt:variant>
      <vt:variant>
        <vt:i4>3</vt:i4>
      </vt:variant>
    </vt:vector>
  </HeadingPairs>
  <TitlesOfParts>
    <vt:vector size="4" baseType="lpstr">
      <vt:lpstr>Office Theme</vt:lpstr>
      <vt:lpstr>Slide 1</vt:lpstr>
      <vt:lpstr>Slide 2</vt:lpstr>
      <vt:lpstr>Slide 3</vt:lpstr>
    </vt:vector>
  </TitlesOfParts>
  <Company>University of California Santa Cruz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nina mccurdy</dc:creator>
  <cp:lastModifiedBy>Joel Primack</cp:lastModifiedBy>
  <cp:revision>30</cp:revision>
  <dcterms:created xsi:type="dcterms:W3CDTF">2010-05-03T17:06:25Z</dcterms:created>
  <dcterms:modified xsi:type="dcterms:W3CDTF">2010-05-03T17:06:50Z</dcterms:modified>
</cp:coreProperties>
</file>