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26"/>
  </p:notesMasterIdLst>
  <p:sldIdLst>
    <p:sldId id="256" r:id="rId2"/>
    <p:sldId id="303" r:id="rId3"/>
    <p:sldId id="300" r:id="rId4"/>
    <p:sldId id="279" r:id="rId5"/>
    <p:sldId id="301" r:id="rId6"/>
    <p:sldId id="281" r:id="rId7"/>
    <p:sldId id="305" r:id="rId8"/>
    <p:sldId id="302" r:id="rId9"/>
    <p:sldId id="283" r:id="rId10"/>
    <p:sldId id="287" r:id="rId11"/>
    <p:sldId id="282" r:id="rId12"/>
    <p:sldId id="284" r:id="rId13"/>
    <p:sldId id="285" r:id="rId14"/>
    <p:sldId id="296" r:id="rId15"/>
    <p:sldId id="286" r:id="rId16"/>
    <p:sldId id="297" r:id="rId17"/>
    <p:sldId id="306" r:id="rId18"/>
    <p:sldId id="278" r:id="rId19"/>
    <p:sldId id="299" r:id="rId20"/>
    <p:sldId id="277" r:id="rId21"/>
    <p:sldId id="271" r:id="rId22"/>
    <p:sldId id="262" r:id="rId23"/>
    <p:sldId id="298" r:id="rId24"/>
    <p:sldId id="30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004D26-B1A0-B04C-97C5-6A5CB0D46EFA}">
          <p14:sldIdLst>
            <p14:sldId id="256"/>
            <p14:sldId id="303"/>
            <p14:sldId id="300"/>
            <p14:sldId id="279"/>
            <p14:sldId id="301"/>
            <p14:sldId id="281"/>
            <p14:sldId id="305"/>
            <p14:sldId id="302"/>
            <p14:sldId id="283"/>
            <p14:sldId id="287"/>
            <p14:sldId id="282"/>
            <p14:sldId id="284"/>
            <p14:sldId id="285"/>
            <p14:sldId id="296"/>
            <p14:sldId id="286"/>
            <p14:sldId id="297"/>
            <p14:sldId id="306"/>
            <p14:sldId id="278"/>
            <p14:sldId id="299"/>
            <p14:sldId id="277"/>
            <p14:sldId id="271"/>
            <p14:sldId id="262"/>
            <p14:sldId id="298"/>
            <p14:sldId id="304"/>
          </p14:sldIdLst>
        </p14:section>
        <p14:section name="Untitled Section" id="{7B3643AC-F63F-264E-B67A-4C9F1CDD603B}">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FF"/>
    <a:srgbClr val="66FFFF"/>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7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652B00-4401-A949-9236-8EBF47B6968B}" type="datetimeFigureOut">
              <a:rPr lang="en-US" smtClean="0"/>
              <a:t>8/7/12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3FCBBA-66D1-7343-9BF9-ABF0365AEE2E}" type="slidenum">
              <a:rPr lang="en-US" smtClean="0"/>
              <a:t>‹#›</a:t>
            </a:fld>
            <a:endParaRPr lang="en-US"/>
          </a:p>
        </p:txBody>
      </p:sp>
    </p:spTree>
    <p:extLst>
      <p:ext uri="{BB962C8B-B14F-4D97-AF65-F5344CB8AC3E}">
        <p14:creationId xmlns:p14="http://schemas.microsoft.com/office/powerpoint/2010/main" val="1166223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BC2F83-75F0-EC41-9347-2393DE241AA0}" type="slidenum">
              <a:rPr lang="en-US" sz="1200"/>
              <a:pPr/>
              <a:t>2</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4E9582-5FF4-0843-B88E-BCA6A7169C0A}" type="slidenum">
              <a:rPr lang="en-US" sz="1200"/>
              <a:pPr/>
              <a:t>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778F24D-EB19-4AE0-B015-2BEA6D5224F2}" type="datetimeFigureOut">
              <a:rPr lang="en-US" smtClean="0"/>
              <a:t>8/7/12</a:t>
            </a:fld>
            <a:endParaRPr lang="en-US"/>
          </a:p>
        </p:txBody>
      </p:sp>
      <p:sp>
        <p:nvSpPr>
          <p:cNvPr id="16" name="Slide Number Placeholder 15"/>
          <p:cNvSpPr>
            <a:spLocks noGrp="1"/>
          </p:cNvSpPr>
          <p:nvPr>
            <p:ph type="sldNum" sz="quarter" idx="11"/>
          </p:nvPr>
        </p:nvSpPr>
        <p:spPr/>
        <p:txBody>
          <a:bodyPr/>
          <a:lstStyle/>
          <a:p>
            <a:fld id="{2D57B0AA-AC8E-4463-ADAC-E87D09B82E4F}"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78F24D-EB19-4AE0-B015-2BEA6D5224F2}" type="datetimeFigureOut">
              <a:rPr lang="en-US" smtClean="0"/>
              <a:t>8/7/12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78F24D-EB19-4AE0-B015-2BEA6D5224F2}" type="datetimeFigureOut">
              <a:rPr lang="en-US" smtClean="0"/>
              <a:t>8/7/12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64F91-1422-0345-AE22-9B9D2DF7B896}" type="slidenum">
              <a:rPr lang="en-US"/>
              <a:pPr>
                <a:defRPr/>
              </a:pPr>
              <a:t>‹#›</a:t>
            </a:fld>
            <a:endParaRPr lang="en-US"/>
          </a:p>
        </p:txBody>
      </p:sp>
    </p:spTree>
    <p:extLst>
      <p:ext uri="{BB962C8B-B14F-4D97-AF65-F5344CB8AC3E}">
        <p14:creationId xmlns:p14="http://schemas.microsoft.com/office/powerpoint/2010/main" val="25015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778F24D-EB19-4AE0-B015-2BEA6D5224F2}" type="datetimeFigureOut">
              <a:rPr lang="en-US" smtClean="0"/>
              <a:t>8/7/12</a:t>
            </a:fld>
            <a:endParaRPr lang="en-US"/>
          </a:p>
        </p:txBody>
      </p:sp>
      <p:sp>
        <p:nvSpPr>
          <p:cNvPr id="15" name="Slide Number Placeholder 14"/>
          <p:cNvSpPr>
            <a:spLocks noGrp="1"/>
          </p:cNvSpPr>
          <p:nvPr>
            <p:ph type="sldNum" sz="quarter" idx="15"/>
          </p:nvPr>
        </p:nvSpPr>
        <p:spPr/>
        <p:txBody>
          <a:bodyPr/>
          <a:lstStyle>
            <a:lvl1pPr algn="ctr">
              <a:defRPr/>
            </a:lvl1pPr>
          </a:lstStyle>
          <a:p>
            <a:fld id="{190D9BD3-E57B-4194-A545-2804EB95D970}"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78F24D-EB19-4AE0-B015-2BEA6D5224F2}" type="datetimeFigureOut">
              <a:rPr lang="en-US" smtClean="0"/>
              <a:t>8/7/12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778F24D-EB19-4AE0-B015-2BEA6D5224F2}" type="datetimeFigureOut">
              <a:rPr lang="en-US" smtClean="0"/>
              <a:t>8/7/12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90D9BD3-E57B-4194-A545-2804EB95D970}"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778F24D-EB19-4AE0-B015-2BEA6D5224F2}" type="datetimeFigureOut">
              <a:rPr lang="en-US" smtClean="0"/>
              <a:t>8/7/12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78F24D-EB19-4AE0-B015-2BEA6D5224F2}" type="datetimeFigureOut">
              <a:rPr lang="en-US" smtClean="0"/>
              <a:t>8/7/12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D9BD3-E57B-4194-A545-2804EB95D970}"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t>8/7/12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778F24D-EB19-4AE0-B015-2BEA6D5224F2}" type="datetimeFigureOut">
              <a:rPr lang="en-US" smtClean="0"/>
              <a:t>8/7/12</a:t>
            </a:fld>
            <a:endParaRPr lang="en-US"/>
          </a:p>
        </p:txBody>
      </p:sp>
      <p:sp>
        <p:nvSpPr>
          <p:cNvPr id="9" name="Slide Number Placeholder 8"/>
          <p:cNvSpPr>
            <a:spLocks noGrp="1"/>
          </p:cNvSpPr>
          <p:nvPr>
            <p:ph type="sldNum" sz="quarter" idx="15"/>
          </p:nvPr>
        </p:nvSpPr>
        <p:spPr/>
        <p:txBody>
          <a:bodyPr/>
          <a:lstStyle/>
          <a:p>
            <a:fld id="{190D9BD3-E57B-4194-A545-2804EB95D970}"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Drag picture to placeholder or click icon to add</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778F24D-EB19-4AE0-B015-2BEA6D5224F2}" type="datetimeFigureOut">
              <a:rPr lang="en-US" smtClean="0"/>
              <a:t>8/7/12</a:t>
            </a:fld>
            <a:endParaRPr lang="en-US"/>
          </a:p>
        </p:txBody>
      </p:sp>
      <p:sp>
        <p:nvSpPr>
          <p:cNvPr id="9" name="Slide Number Placeholder 8"/>
          <p:cNvSpPr>
            <a:spLocks noGrp="1"/>
          </p:cNvSpPr>
          <p:nvPr>
            <p:ph type="sldNum" sz="quarter" idx="11"/>
          </p:nvPr>
        </p:nvSpPr>
        <p:spPr/>
        <p:txBody>
          <a:bodyPr/>
          <a:lstStyle/>
          <a:p>
            <a:fld id="{190D9BD3-E57B-4194-A545-2804EB95D97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778F24D-EB19-4AE0-B015-2BEA6D5224F2}" type="datetimeFigureOut">
              <a:rPr lang="en-US" smtClean="0"/>
              <a:t>8/7/12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90D9BD3-E57B-4194-A545-2804EB95D970}"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7"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 Id="rId3"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f"/><Relationship Id="rId3"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 Id="rId3" Type="http://schemas.openxmlformats.org/officeDocument/2006/relationships/image" Target="../media/image2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f"/><Relationship Id="rId3" Type="http://schemas.openxmlformats.org/officeDocument/2006/relationships/image" Target="../media/image2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f"/><Relationship Id="rId3"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7.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latin typeface="Apple Chancery"/>
                <a:cs typeface="Apple Chancery"/>
              </a:rPr>
              <a:t>rachel somerville</a:t>
            </a:r>
          </a:p>
          <a:p>
            <a:r>
              <a:rPr lang="en-US" dirty="0" smtClean="0"/>
              <a:t>Rutgers University</a:t>
            </a:r>
            <a:endParaRPr lang="en-US" dirty="0"/>
          </a:p>
        </p:txBody>
      </p:sp>
      <p:sp>
        <p:nvSpPr>
          <p:cNvPr id="2" name="Title 1"/>
          <p:cNvSpPr>
            <a:spLocks noGrp="1"/>
          </p:cNvSpPr>
          <p:nvPr>
            <p:ph type="ctrTitle"/>
          </p:nvPr>
        </p:nvSpPr>
        <p:spPr>
          <a:xfrm>
            <a:off x="286827" y="960353"/>
            <a:ext cx="8619038" cy="2470069"/>
          </a:xfrm>
        </p:spPr>
        <p:txBody>
          <a:bodyPr/>
          <a:lstStyle/>
          <a:p>
            <a:r>
              <a:rPr lang="en-US" sz="4400" dirty="0" smtClean="0"/>
              <a:t>star formation recipes in </a:t>
            </a:r>
            <a:br>
              <a:rPr lang="en-US" sz="4400" dirty="0" smtClean="0"/>
            </a:br>
            <a:r>
              <a:rPr lang="en-US" sz="4400" dirty="0" smtClean="0"/>
              <a:t>semi-analytic models</a:t>
            </a:r>
            <a:endParaRPr lang="en-US" sz="4400" dirty="0"/>
          </a:p>
        </p:txBody>
      </p:sp>
      <p:sp>
        <p:nvSpPr>
          <p:cNvPr id="4" name="TextBox 3"/>
          <p:cNvSpPr txBox="1"/>
          <p:nvPr/>
        </p:nvSpPr>
        <p:spPr>
          <a:xfrm>
            <a:off x="457200" y="6119582"/>
            <a:ext cx="1568057" cy="369332"/>
          </a:xfrm>
          <a:prstGeom prst="rect">
            <a:avLst/>
          </a:prstGeom>
          <a:noFill/>
        </p:spPr>
        <p:txBody>
          <a:bodyPr wrap="none" rtlCol="0">
            <a:spAutoFit/>
          </a:bodyPr>
          <a:lstStyle/>
          <a:p>
            <a:r>
              <a:rPr lang="en-US" dirty="0" smtClean="0"/>
              <a:t>August 8</a:t>
            </a:r>
            <a:r>
              <a:rPr lang="en-US" dirty="0" smtClean="0"/>
              <a:t> </a:t>
            </a:r>
            <a:r>
              <a:rPr lang="en-US" dirty="0" smtClean="0"/>
              <a:t>2012</a:t>
            </a:r>
            <a:endParaRPr lang="en-US" dirty="0"/>
          </a:p>
        </p:txBody>
      </p:sp>
      <p:sp>
        <p:nvSpPr>
          <p:cNvPr id="5" name="TextBox 4"/>
          <p:cNvSpPr txBox="1"/>
          <p:nvPr/>
        </p:nvSpPr>
        <p:spPr>
          <a:xfrm>
            <a:off x="706285" y="5065084"/>
            <a:ext cx="7635424" cy="646331"/>
          </a:xfrm>
          <a:prstGeom prst="rect">
            <a:avLst/>
          </a:prstGeom>
          <a:noFill/>
        </p:spPr>
        <p:txBody>
          <a:bodyPr wrap="none" rtlCol="0">
            <a:spAutoFit/>
          </a:bodyPr>
          <a:lstStyle/>
          <a:p>
            <a:r>
              <a:rPr lang="en-US" dirty="0" smtClean="0"/>
              <a:t>work in progress with</a:t>
            </a:r>
            <a:r>
              <a:rPr lang="en-US" dirty="0"/>
              <a:t> </a:t>
            </a:r>
            <a:r>
              <a:rPr lang="en-US" dirty="0" err="1" smtClean="0"/>
              <a:t>Gergo</a:t>
            </a:r>
            <a:r>
              <a:rPr lang="en-US" dirty="0" smtClean="0"/>
              <a:t> Popping, Scott </a:t>
            </a:r>
            <a:r>
              <a:rPr lang="en-US" dirty="0" err="1" smtClean="0"/>
              <a:t>Trager</a:t>
            </a:r>
            <a:r>
              <a:rPr lang="en-US" dirty="0" smtClean="0"/>
              <a:t>, Mike Berry, Ari </a:t>
            </a:r>
            <a:r>
              <a:rPr lang="en-US" dirty="0" err="1" smtClean="0"/>
              <a:t>Maller</a:t>
            </a:r>
            <a:endParaRPr lang="en-US" dirty="0" smtClean="0"/>
          </a:p>
          <a:p>
            <a:r>
              <a:rPr lang="en-US" dirty="0" smtClean="0"/>
              <a:t>&amp; Eric </a:t>
            </a:r>
            <a:r>
              <a:rPr lang="en-US" dirty="0" err="1" smtClean="0"/>
              <a:t>Gawiser</a:t>
            </a:r>
            <a:endParaRPr lang="en-US" dirty="0" smtClean="0"/>
          </a:p>
        </p:txBody>
      </p:sp>
    </p:spTree>
    <p:extLst>
      <p:ext uri="{BB962C8B-B14F-4D97-AF65-F5344CB8AC3E}">
        <p14:creationId xmlns:p14="http://schemas.microsoft.com/office/powerpoint/2010/main" val="36808317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fcold_gk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270000"/>
            <a:ext cx="8636000" cy="4318000"/>
          </a:xfrm>
          <a:prstGeom prst="rect">
            <a:avLst/>
          </a:prstGeom>
          <a:solidFill>
            <a:schemeClr val="tx1"/>
          </a:solidFill>
        </p:spPr>
      </p:pic>
      <p:sp>
        <p:nvSpPr>
          <p:cNvPr id="4" name="TextBox 3"/>
          <p:cNvSpPr txBox="1"/>
          <p:nvPr/>
        </p:nvSpPr>
        <p:spPr>
          <a:xfrm>
            <a:off x="1688242" y="3345744"/>
            <a:ext cx="1627344" cy="646331"/>
          </a:xfrm>
          <a:prstGeom prst="rect">
            <a:avLst/>
          </a:prstGeom>
          <a:noFill/>
        </p:spPr>
        <p:txBody>
          <a:bodyPr wrap="none" rtlCol="0">
            <a:spAutoFit/>
          </a:bodyPr>
          <a:lstStyle/>
          <a:p>
            <a:r>
              <a:rPr lang="en-US" dirty="0" smtClean="0">
                <a:solidFill>
                  <a:srgbClr val="66FFFF"/>
                </a:solidFill>
              </a:rPr>
              <a:t>log m*&lt;1.0E08</a:t>
            </a:r>
          </a:p>
          <a:p>
            <a:r>
              <a:rPr lang="en-US" dirty="0" err="1" smtClean="0">
                <a:solidFill>
                  <a:schemeClr val="accent6">
                    <a:lumMod val="75000"/>
                  </a:schemeClr>
                </a:solidFill>
              </a:rPr>
              <a:t>Vc</a:t>
            </a:r>
            <a:r>
              <a:rPr lang="en-US" dirty="0" smtClean="0">
                <a:solidFill>
                  <a:schemeClr val="accent6">
                    <a:lumMod val="75000"/>
                  </a:schemeClr>
                </a:solidFill>
              </a:rPr>
              <a:t>&lt;50 km/s</a:t>
            </a:r>
          </a:p>
        </p:txBody>
      </p:sp>
      <p:sp>
        <p:nvSpPr>
          <p:cNvPr id="5" name="TextBox 4"/>
          <p:cNvSpPr txBox="1"/>
          <p:nvPr/>
        </p:nvSpPr>
        <p:spPr>
          <a:xfrm>
            <a:off x="975773" y="1270000"/>
            <a:ext cx="1890261" cy="369332"/>
          </a:xfrm>
          <a:prstGeom prst="rect">
            <a:avLst/>
          </a:prstGeom>
          <a:noFill/>
        </p:spPr>
        <p:txBody>
          <a:bodyPr wrap="none" rtlCol="0">
            <a:spAutoFit/>
          </a:bodyPr>
          <a:lstStyle/>
          <a:p>
            <a:r>
              <a:rPr lang="en-US" dirty="0" smtClean="0">
                <a:solidFill>
                  <a:schemeClr val="bg1"/>
                </a:solidFill>
              </a:rPr>
              <a:t>atomic hydrogen</a:t>
            </a:r>
            <a:endParaRPr lang="en-US" dirty="0">
              <a:solidFill>
                <a:schemeClr val="bg1"/>
              </a:solidFill>
            </a:endParaRPr>
          </a:p>
        </p:txBody>
      </p:sp>
      <p:sp>
        <p:nvSpPr>
          <p:cNvPr id="6" name="TextBox 5"/>
          <p:cNvSpPr txBox="1"/>
          <p:nvPr/>
        </p:nvSpPr>
        <p:spPr>
          <a:xfrm>
            <a:off x="5343519" y="1300979"/>
            <a:ext cx="2198038" cy="369332"/>
          </a:xfrm>
          <a:prstGeom prst="rect">
            <a:avLst/>
          </a:prstGeom>
          <a:noFill/>
        </p:spPr>
        <p:txBody>
          <a:bodyPr wrap="none" rtlCol="0">
            <a:spAutoFit/>
          </a:bodyPr>
          <a:lstStyle/>
          <a:p>
            <a:r>
              <a:rPr lang="en-US" dirty="0" smtClean="0">
                <a:solidFill>
                  <a:srgbClr val="000000"/>
                </a:solidFill>
              </a:rPr>
              <a:t>molecular hydrogen</a:t>
            </a:r>
            <a:endParaRPr lang="en-US" dirty="0">
              <a:solidFill>
                <a:srgbClr val="000000"/>
              </a:solidFill>
            </a:endParaRPr>
          </a:p>
        </p:txBody>
      </p:sp>
      <p:sp>
        <p:nvSpPr>
          <p:cNvPr id="7" name="TextBox 6"/>
          <p:cNvSpPr txBox="1"/>
          <p:nvPr/>
        </p:nvSpPr>
        <p:spPr>
          <a:xfrm>
            <a:off x="254000" y="5634469"/>
            <a:ext cx="6230943" cy="369332"/>
          </a:xfrm>
          <a:prstGeom prst="rect">
            <a:avLst/>
          </a:prstGeom>
          <a:noFill/>
        </p:spPr>
        <p:txBody>
          <a:bodyPr wrap="none" rtlCol="0">
            <a:spAutoFit/>
          </a:bodyPr>
          <a:lstStyle/>
          <a:p>
            <a:r>
              <a:rPr lang="en-US" dirty="0" smtClean="0"/>
              <a:t>observations: Martin et al. 2010 (ALFALFA); </a:t>
            </a:r>
            <a:r>
              <a:rPr lang="en-US" dirty="0" err="1" smtClean="0"/>
              <a:t>Keres</a:t>
            </a:r>
            <a:r>
              <a:rPr lang="en-US" dirty="0" smtClean="0"/>
              <a:t> et al. 2003</a:t>
            </a:r>
            <a:endParaRPr lang="en-US" dirty="0"/>
          </a:p>
        </p:txBody>
      </p:sp>
      <p:sp>
        <p:nvSpPr>
          <p:cNvPr id="2" name="Rectangle 1"/>
          <p:cNvSpPr/>
          <p:nvPr/>
        </p:nvSpPr>
        <p:spPr>
          <a:xfrm>
            <a:off x="5634653" y="6188467"/>
            <a:ext cx="3196915" cy="369332"/>
          </a:xfrm>
          <a:prstGeom prst="rect">
            <a:avLst/>
          </a:prstGeom>
        </p:spPr>
        <p:txBody>
          <a:bodyPr wrap="square">
            <a:spAutoFit/>
          </a:bodyPr>
          <a:lstStyle/>
          <a:p>
            <a:r>
              <a:rPr lang="en-US" dirty="0"/>
              <a:t>Popping, </a:t>
            </a:r>
            <a:r>
              <a:rPr lang="en-US" dirty="0" err="1" smtClean="0"/>
              <a:t>rss</a:t>
            </a:r>
            <a:r>
              <a:rPr lang="en-US" dirty="0" smtClean="0"/>
              <a:t> &amp; </a:t>
            </a:r>
            <a:r>
              <a:rPr lang="en-US" dirty="0" err="1"/>
              <a:t>Trager</a:t>
            </a:r>
            <a:r>
              <a:rPr lang="en-US" dirty="0"/>
              <a:t> in prep</a:t>
            </a:r>
          </a:p>
        </p:txBody>
      </p:sp>
      <p:sp>
        <p:nvSpPr>
          <p:cNvPr id="8" name="Title 7"/>
          <p:cNvSpPr>
            <a:spLocks noGrp="1"/>
          </p:cNvSpPr>
          <p:nvPr>
            <p:ph type="title"/>
          </p:nvPr>
        </p:nvSpPr>
        <p:spPr>
          <a:xfrm>
            <a:off x="457200" y="152400"/>
            <a:ext cx="8229600" cy="962848"/>
          </a:xfrm>
        </p:spPr>
        <p:txBody>
          <a:bodyPr/>
          <a:lstStyle/>
          <a:p>
            <a:r>
              <a:rPr lang="en-US" dirty="0" smtClean="0"/>
              <a:t>cold gas mass functions z=0 </a:t>
            </a:r>
            <a:endParaRPr lang="en-US" dirty="0"/>
          </a:p>
        </p:txBody>
      </p:sp>
    </p:spTree>
    <p:extLst>
      <p:ext uri="{BB962C8B-B14F-4D97-AF65-F5344CB8AC3E}">
        <p14:creationId xmlns:p14="http://schemas.microsoft.com/office/powerpoint/2010/main" val="9227341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40769"/>
            <a:ext cx="8229600" cy="1219200"/>
          </a:xfrm>
        </p:spPr>
        <p:txBody>
          <a:bodyPr>
            <a:normAutofit fontScale="90000"/>
          </a:bodyPr>
          <a:lstStyle/>
          <a:p>
            <a:r>
              <a:rPr lang="en-US" dirty="0" smtClean="0"/>
              <a:t>What about ionized gas </a:t>
            </a:r>
            <a:br>
              <a:rPr lang="en-US" dirty="0" smtClean="0"/>
            </a:br>
            <a:r>
              <a:rPr lang="en-US" dirty="0" smtClean="0"/>
              <a:t>within halos/galaxies?</a:t>
            </a:r>
            <a:endParaRPr lang="en-US" dirty="0"/>
          </a:p>
        </p:txBody>
      </p:sp>
      <p:pic>
        <p:nvPicPr>
          <p:cNvPr id="5" name="Picture 4" descr="f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12" y="1920706"/>
            <a:ext cx="4731434" cy="4298542"/>
          </a:xfrm>
          <a:prstGeom prst="rect">
            <a:avLst/>
          </a:prstGeom>
          <a:solidFill>
            <a:schemeClr val="tx1"/>
          </a:solidFill>
        </p:spPr>
      </p:pic>
      <p:sp>
        <p:nvSpPr>
          <p:cNvPr id="6" name="TextBox 5"/>
          <p:cNvSpPr txBox="1"/>
          <p:nvPr/>
        </p:nvSpPr>
        <p:spPr>
          <a:xfrm rot="16200000">
            <a:off x="-1363051" y="3882743"/>
            <a:ext cx="3640502" cy="369332"/>
          </a:xfrm>
          <a:prstGeom prst="rect">
            <a:avLst/>
          </a:prstGeom>
          <a:noFill/>
        </p:spPr>
        <p:txBody>
          <a:bodyPr wrap="none" rtlCol="0">
            <a:spAutoFit/>
          </a:bodyPr>
          <a:lstStyle/>
          <a:p>
            <a:r>
              <a:rPr lang="en-US" dirty="0" smtClean="0"/>
              <a:t>(stars+HI+H2)/(stars+HI+H2+HII)</a:t>
            </a:r>
            <a:endParaRPr lang="en-US" dirty="0"/>
          </a:p>
        </p:txBody>
      </p:sp>
      <p:pic>
        <p:nvPicPr>
          <p:cNvPr id="7" name="Picture 1" descr="Screen Shot 2012-04-23 at 9.20.2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3662" y="340769"/>
            <a:ext cx="3033512" cy="267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257338" y="3011942"/>
            <a:ext cx="2100079" cy="369332"/>
          </a:xfrm>
          <a:prstGeom prst="rect">
            <a:avLst/>
          </a:prstGeom>
          <a:noFill/>
        </p:spPr>
        <p:txBody>
          <a:bodyPr wrap="none" rtlCol="0">
            <a:spAutoFit/>
          </a:bodyPr>
          <a:lstStyle/>
          <a:p>
            <a:r>
              <a:rPr lang="en-US" dirty="0" err="1" smtClean="0"/>
              <a:t>Pontzen</a:t>
            </a:r>
            <a:r>
              <a:rPr lang="en-US" dirty="0" smtClean="0"/>
              <a:t> et al. 2008</a:t>
            </a:r>
            <a:endParaRPr lang="en-US" dirty="0"/>
          </a:p>
        </p:txBody>
      </p:sp>
      <p:sp>
        <p:nvSpPr>
          <p:cNvPr id="9" name="TextBox 8"/>
          <p:cNvSpPr txBox="1"/>
          <p:nvPr/>
        </p:nvSpPr>
        <p:spPr>
          <a:xfrm>
            <a:off x="5812751" y="3640045"/>
            <a:ext cx="3044423" cy="2031325"/>
          </a:xfrm>
          <a:prstGeom prst="rect">
            <a:avLst/>
          </a:prstGeom>
          <a:noFill/>
        </p:spPr>
        <p:txBody>
          <a:bodyPr wrap="none" rtlCol="0">
            <a:spAutoFit/>
          </a:bodyPr>
          <a:lstStyle/>
          <a:p>
            <a:r>
              <a:rPr lang="en-US" dirty="0" smtClean="0"/>
              <a:t>simple model: all gas below</a:t>
            </a:r>
          </a:p>
          <a:p>
            <a:r>
              <a:rPr lang="en-US" dirty="0" smtClean="0"/>
              <a:t>a critical surface density</a:t>
            </a:r>
          </a:p>
          <a:p>
            <a:r>
              <a:rPr lang="en-US" dirty="0" smtClean="0"/>
              <a:t>(above &amp; below disk, and </a:t>
            </a:r>
          </a:p>
          <a:p>
            <a:r>
              <a:rPr lang="en-US" dirty="0" smtClean="0"/>
              <a:t>in outer disk) is ionized by</a:t>
            </a:r>
          </a:p>
          <a:p>
            <a:r>
              <a:rPr lang="en-US" dirty="0" smtClean="0"/>
              <a:t>the external background</a:t>
            </a:r>
          </a:p>
          <a:p>
            <a:r>
              <a:rPr lang="en-US" dirty="0" smtClean="0"/>
              <a:t>+constant fraction is ionized</a:t>
            </a:r>
          </a:p>
          <a:p>
            <a:r>
              <a:rPr lang="en-US" dirty="0" smtClean="0"/>
              <a:t>by internal sources</a:t>
            </a:r>
            <a:endParaRPr lang="en-US" dirty="0"/>
          </a:p>
        </p:txBody>
      </p:sp>
      <p:sp>
        <p:nvSpPr>
          <p:cNvPr id="10" name="TextBox 9"/>
          <p:cNvSpPr txBox="1"/>
          <p:nvPr/>
        </p:nvSpPr>
        <p:spPr>
          <a:xfrm>
            <a:off x="3717231" y="4832740"/>
            <a:ext cx="1364476" cy="646331"/>
          </a:xfrm>
          <a:prstGeom prst="rect">
            <a:avLst/>
          </a:prstGeom>
          <a:noFill/>
        </p:spPr>
        <p:txBody>
          <a:bodyPr wrap="none" rtlCol="0">
            <a:spAutoFit/>
          </a:bodyPr>
          <a:lstStyle/>
          <a:p>
            <a:r>
              <a:rPr lang="en-US" dirty="0" err="1" smtClean="0">
                <a:solidFill>
                  <a:srgbClr val="80FF00"/>
                </a:solidFill>
              </a:rPr>
              <a:t>Gnedin</a:t>
            </a:r>
            <a:r>
              <a:rPr lang="en-US" dirty="0" smtClean="0">
                <a:solidFill>
                  <a:srgbClr val="80FF00"/>
                </a:solidFill>
              </a:rPr>
              <a:t> 2011</a:t>
            </a:r>
          </a:p>
          <a:p>
            <a:r>
              <a:rPr lang="en-US" dirty="0" err="1" smtClean="0">
                <a:solidFill>
                  <a:srgbClr val="80FF00"/>
                </a:solidFill>
              </a:rPr>
              <a:t>sims</a:t>
            </a:r>
            <a:r>
              <a:rPr lang="en-US" dirty="0" smtClean="0">
                <a:solidFill>
                  <a:srgbClr val="80FF00"/>
                </a:solidFill>
              </a:rPr>
              <a:t> w/ RT</a:t>
            </a:r>
          </a:p>
        </p:txBody>
      </p:sp>
    </p:spTree>
    <p:extLst>
      <p:ext uri="{BB962C8B-B14F-4D97-AF65-F5344CB8AC3E}">
        <p14:creationId xmlns:p14="http://schemas.microsoft.com/office/powerpoint/2010/main" val="16711474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fstar_kenn_gknoion_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38" y="1596633"/>
            <a:ext cx="4816138" cy="4375496"/>
          </a:xfrm>
          <a:prstGeom prst="rect">
            <a:avLst/>
          </a:prstGeom>
          <a:solidFill>
            <a:schemeClr val="tx1"/>
          </a:solidFill>
        </p:spPr>
      </p:pic>
      <p:sp>
        <p:nvSpPr>
          <p:cNvPr id="4" name="TextBox 3"/>
          <p:cNvSpPr txBox="1"/>
          <p:nvPr/>
        </p:nvSpPr>
        <p:spPr>
          <a:xfrm>
            <a:off x="367238" y="281430"/>
            <a:ext cx="8879354" cy="1015663"/>
          </a:xfrm>
          <a:prstGeom prst="rect">
            <a:avLst/>
          </a:prstGeom>
          <a:noFill/>
        </p:spPr>
        <p:txBody>
          <a:bodyPr wrap="none" rtlCol="0">
            <a:spAutoFit/>
          </a:bodyPr>
          <a:lstStyle/>
          <a:p>
            <a:r>
              <a:rPr lang="en-US" sz="2000" dirty="0" smtClean="0"/>
              <a:t>SHMF basically unchanged (due to self-regulated SF)</a:t>
            </a:r>
          </a:p>
          <a:p>
            <a:r>
              <a:rPr lang="en-US" sz="2000" dirty="0" smtClean="0"/>
              <a:t>-still require very strong stellar-driven outflows to match stellar mass function</a:t>
            </a:r>
          </a:p>
          <a:p>
            <a:r>
              <a:rPr lang="en-US" sz="2000" dirty="0" smtClean="0"/>
              <a:t>-still overproduce stellar fractions/numbers of low mass galaxies @ high-z</a:t>
            </a:r>
          </a:p>
        </p:txBody>
      </p:sp>
      <p:sp>
        <p:nvSpPr>
          <p:cNvPr id="5" name="TextBox 4"/>
          <p:cNvSpPr txBox="1"/>
          <p:nvPr/>
        </p:nvSpPr>
        <p:spPr>
          <a:xfrm>
            <a:off x="1455916" y="3613901"/>
            <a:ext cx="2037524" cy="1477328"/>
          </a:xfrm>
          <a:prstGeom prst="rect">
            <a:avLst/>
          </a:prstGeom>
          <a:noFill/>
        </p:spPr>
        <p:txBody>
          <a:bodyPr wrap="none" rtlCol="0">
            <a:spAutoFit/>
          </a:bodyPr>
          <a:lstStyle/>
          <a:p>
            <a:r>
              <a:rPr lang="en-US" dirty="0" err="1" smtClean="0">
                <a:solidFill>
                  <a:schemeClr val="accent2">
                    <a:lumMod val="75000"/>
                  </a:schemeClr>
                </a:solidFill>
                <a:latin typeface="Arial"/>
                <a:cs typeface="Arial"/>
              </a:rPr>
              <a:t>Kennicutt</a:t>
            </a:r>
            <a:endParaRPr lang="en-US" dirty="0" smtClean="0">
              <a:solidFill>
                <a:schemeClr val="accent2">
                  <a:lumMod val="75000"/>
                </a:schemeClr>
              </a:solidFill>
              <a:latin typeface="Arial"/>
              <a:cs typeface="Arial"/>
            </a:endParaRPr>
          </a:p>
          <a:p>
            <a:r>
              <a:rPr lang="en-US" dirty="0" smtClean="0">
                <a:solidFill>
                  <a:srgbClr val="8000FF"/>
                </a:solidFill>
                <a:latin typeface="Arial"/>
                <a:cs typeface="Arial"/>
              </a:rPr>
              <a:t>Z-</a:t>
            </a:r>
            <a:r>
              <a:rPr lang="en-US" dirty="0" err="1" smtClean="0">
                <a:solidFill>
                  <a:srgbClr val="8000FF"/>
                </a:solidFill>
                <a:latin typeface="Arial"/>
                <a:cs typeface="Arial"/>
              </a:rPr>
              <a:t>dep</a:t>
            </a:r>
            <a:r>
              <a:rPr lang="en-US" dirty="0" smtClean="0">
                <a:solidFill>
                  <a:srgbClr val="8000FF"/>
                </a:solidFill>
                <a:latin typeface="Arial"/>
                <a:cs typeface="Arial"/>
              </a:rPr>
              <a:t> H2 w/o</a:t>
            </a:r>
          </a:p>
          <a:p>
            <a:r>
              <a:rPr lang="en-US" dirty="0" smtClean="0">
                <a:solidFill>
                  <a:srgbClr val="8000FF"/>
                </a:solidFill>
                <a:latin typeface="Arial"/>
                <a:cs typeface="Arial"/>
              </a:rPr>
              <a:t>accounting for HII</a:t>
            </a:r>
          </a:p>
          <a:p>
            <a:r>
              <a:rPr lang="en-US" dirty="0" smtClean="0">
                <a:solidFill>
                  <a:srgbClr val="80FF00"/>
                </a:solidFill>
                <a:latin typeface="Arial"/>
                <a:cs typeface="Arial"/>
              </a:rPr>
              <a:t>Z-</a:t>
            </a:r>
            <a:r>
              <a:rPr lang="en-US" dirty="0" err="1" smtClean="0">
                <a:solidFill>
                  <a:srgbClr val="80FF00"/>
                </a:solidFill>
                <a:latin typeface="Arial"/>
                <a:cs typeface="Arial"/>
              </a:rPr>
              <a:t>dep</a:t>
            </a:r>
            <a:r>
              <a:rPr lang="en-US" dirty="0" smtClean="0">
                <a:solidFill>
                  <a:srgbClr val="80FF00"/>
                </a:solidFill>
                <a:latin typeface="Arial"/>
                <a:cs typeface="Arial"/>
              </a:rPr>
              <a:t> H2 w/HII </a:t>
            </a:r>
          </a:p>
          <a:p>
            <a:r>
              <a:rPr lang="en-US" dirty="0" smtClean="0">
                <a:solidFill>
                  <a:srgbClr val="80FF00"/>
                </a:solidFill>
                <a:latin typeface="Arial"/>
                <a:cs typeface="Arial"/>
              </a:rPr>
              <a:t>accounting</a:t>
            </a:r>
            <a:endParaRPr lang="en-US" dirty="0">
              <a:solidFill>
                <a:srgbClr val="80FF00"/>
              </a:solidFill>
              <a:latin typeface="Arial"/>
              <a:cs typeface="Arial"/>
            </a:endParaRPr>
          </a:p>
        </p:txBody>
      </p:sp>
      <p:sp>
        <p:nvSpPr>
          <p:cNvPr id="2" name="TextBox 1"/>
          <p:cNvSpPr txBox="1"/>
          <p:nvPr/>
        </p:nvSpPr>
        <p:spPr>
          <a:xfrm>
            <a:off x="5622311" y="6228010"/>
            <a:ext cx="3113465" cy="369332"/>
          </a:xfrm>
          <a:prstGeom prst="rect">
            <a:avLst/>
          </a:prstGeom>
          <a:noFill/>
        </p:spPr>
        <p:txBody>
          <a:bodyPr wrap="none" rtlCol="0">
            <a:spAutoFit/>
          </a:bodyPr>
          <a:lstStyle/>
          <a:p>
            <a:r>
              <a:rPr lang="en-US" dirty="0" err="1" smtClean="0"/>
              <a:t>rss</a:t>
            </a:r>
            <a:r>
              <a:rPr lang="en-US" dirty="0" smtClean="0"/>
              <a:t>, Popping &amp; </a:t>
            </a:r>
            <a:r>
              <a:rPr lang="en-US" dirty="0" err="1" smtClean="0"/>
              <a:t>Trager</a:t>
            </a:r>
            <a:r>
              <a:rPr lang="en-US" dirty="0" smtClean="0"/>
              <a:t> in prep</a:t>
            </a:r>
            <a:endParaRPr lang="en-US" dirty="0"/>
          </a:p>
        </p:txBody>
      </p:sp>
      <p:pic>
        <p:nvPicPr>
          <p:cNvPr id="9" name="Picture 8" descr="fstarz1_com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250" y="1297093"/>
            <a:ext cx="3482525" cy="3163899"/>
          </a:xfrm>
          <a:prstGeom prst="rect">
            <a:avLst/>
          </a:prstGeom>
          <a:solidFill>
            <a:schemeClr val="tx1"/>
          </a:solidFill>
        </p:spPr>
      </p:pic>
      <p:sp>
        <p:nvSpPr>
          <p:cNvPr id="10" name="TextBox 9"/>
          <p:cNvSpPr txBox="1"/>
          <p:nvPr/>
        </p:nvSpPr>
        <p:spPr>
          <a:xfrm>
            <a:off x="5839149" y="2037180"/>
            <a:ext cx="1312792" cy="369332"/>
          </a:xfrm>
          <a:prstGeom prst="rect">
            <a:avLst/>
          </a:prstGeom>
          <a:noFill/>
        </p:spPr>
        <p:txBody>
          <a:bodyPr wrap="none" rtlCol="0">
            <a:spAutoFit/>
          </a:bodyPr>
          <a:lstStyle/>
          <a:p>
            <a:r>
              <a:rPr lang="en-US" dirty="0" err="1" smtClean="0">
                <a:solidFill>
                  <a:schemeClr val="bg1"/>
                </a:solidFill>
              </a:rPr>
              <a:t>Moster</a:t>
            </a:r>
            <a:r>
              <a:rPr lang="en-US" dirty="0" smtClean="0">
                <a:solidFill>
                  <a:schemeClr val="bg1"/>
                </a:solidFill>
              </a:rPr>
              <a:t> z=0</a:t>
            </a:r>
          </a:p>
        </p:txBody>
      </p:sp>
      <p:sp>
        <p:nvSpPr>
          <p:cNvPr id="11" name="TextBox 10"/>
          <p:cNvSpPr txBox="1"/>
          <p:nvPr/>
        </p:nvSpPr>
        <p:spPr>
          <a:xfrm>
            <a:off x="7335476" y="2698808"/>
            <a:ext cx="1261884" cy="369332"/>
          </a:xfrm>
          <a:prstGeom prst="rect">
            <a:avLst/>
          </a:prstGeom>
          <a:noFill/>
        </p:spPr>
        <p:txBody>
          <a:bodyPr wrap="none" rtlCol="0">
            <a:spAutoFit/>
          </a:bodyPr>
          <a:lstStyle/>
          <a:p>
            <a:r>
              <a:rPr lang="en-US" dirty="0" err="1" smtClean="0">
                <a:solidFill>
                  <a:srgbClr val="3366FF"/>
                </a:solidFill>
              </a:rPr>
              <a:t>Moster</a:t>
            </a:r>
            <a:r>
              <a:rPr lang="en-US" dirty="0" smtClean="0">
                <a:solidFill>
                  <a:srgbClr val="3366FF"/>
                </a:solidFill>
              </a:rPr>
              <a:t> z=1</a:t>
            </a:r>
            <a:endParaRPr lang="en-US" dirty="0">
              <a:solidFill>
                <a:srgbClr val="3366FF"/>
              </a:solidFill>
            </a:endParaRPr>
          </a:p>
        </p:txBody>
      </p:sp>
      <p:sp>
        <p:nvSpPr>
          <p:cNvPr id="12" name="TextBox 11"/>
          <p:cNvSpPr txBox="1"/>
          <p:nvPr/>
        </p:nvSpPr>
        <p:spPr>
          <a:xfrm>
            <a:off x="5839149" y="1596633"/>
            <a:ext cx="505267" cy="369332"/>
          </a:xfrm>
          <a:prstGeom prst="rect">
            <a:avLst/>
          </a:prstGeom>
          <a:noFill/>
        </p:spPr>
        <p:txBody>
          <a:bodyPr wrap="none" rtlCol="0">
            <a:spAutoFit/>
          </a:bodyPr>
          <a:lstStyle/>
          <a:p>
            <a:r>
              <a:rPr lang="en-US" dirty="0" smtClean="0">
                <a:solidFill>
                  <a:schemeClr val="bg1"/>
                </a:solidFill>
              </a:rPr>
              <a:t>z=1</a:t>
            </a:r>
            <a:endParaRPr lang="en-US" dirty="0">
              <a:solidFill>
                <a:schemeClr val="bg1"/>
              </a:solidFill>
            </a:endParaRPr>
          </a:p>
        </p:txBody>
      </p:sp>
      <p:sp>
        <p:nvSpPr>
          <p:cNvPr id="13" name="TextBox 12"/>
          <p:cNvSpPr txBox="1"/>
          <p:nvPr/>
        </p:nvSpPr>
        <p:spPr>
          <a:xfrm>
            <a:off x="5723299" y="4460992"/>
            <a:ext cx="3012476" cy="1477328"/>
          </a:xfrm>
          <a:prstGeom prst="rect">
            <a:avLst/>
          </a:prstGeom>
          <a:noFill/>
        </p:spPr>
        <p:txBody>
          <a:bodyPr wrap="none" rtlCol="0">
            <a:spAutoFit/>
          </a:bodyPr>
          <a:lstStyle/>
          <a:p>
            <a:r>
              <a:rPr lang="en-US" dirty="0" smtClean="0"/>
              <a:t>see also </a:t>
            </a:r>
            <a:r>
              <a:rPr lang="en-US" dirty="0" err="1" smtClean="0"/>
              <a:t>Fontanot</a:t>
            </a:r>
            <a:r>
              <a:rPr lang="en-US" dirty="0" smtClean="0"/>
              <a:t> et al. 2009</a:t>
            </a:r>
          </a:p>
          <a:p>
            <a:r>
              <a:rPr lang="en-US" dirty="0" err="1" smtClean="0"/>
              <a:t>Santini</a:t>
            </a:r>
            <a:r>
              <a:rPr lang="en-US" dirty="0" smtClean="0"/>
              <a:t> et al. 2011</a:t>
            </a:r>
          </a:p>
          <a:p>
            <a:r>
              <a:rPr lang="en-US" dirty="0" err="1" smtClean="0"/>
              <a:t>Guo</a:t>
            </a:r>
            <a:r>
              <a:rPr lang="en-US" dirty="0" smtClean="0"/>
              <a:t> et al. 2011</a:t>
            </a:r>
          </a:p>
          <a:p>
            <a:r>
              <a:rPr lang="en-US" dirty="0" smtClean="0"/>
              <a:t>Fu, Kauffmann et al. 2012</a:t>
            </a:r>
          </a:p>
          <a:p>
            <a:r>
              <a:rPr lang="en-US" dirty="0" err="1" smtClean="0"/>
              <a:t>Caviglia</a:t>
            </a:r>
            <a:r>
              <a:rPr lang="en-US" dirty="0" smtClean="0"/>
              <a:t>, </a:t>
            </a:r>
            <a:r>
              <a:rPr lang="en-US" dirty="0" err="1" smtClean="0"/>
              <a:t>rss</a:t>
            </a:r>
            <a:r>
              <a:rPr lang="en-US" dirty="0" smtClean="0"/>
              <a:t> et al. in prep</a:t>
            </a:r>
            <a:endParaRPr lang="en-US" dirty="0"/>
          </a:p>
        </p:txBody>
      </p:sp>
      <p:sp>
        <p:nvSpPr>
          <p:cNvPr id="14" name="TextBox 13"/>
          <p:cNvSpPr txBox="1"/>
          <p:nvPr/>
        </p:nvSpPr>
        <p:spPr>
          <a:xfrm>
            <a:off x="134911" y="6089510"/>
            <a:ext cx="5134739" cy="646331"/>
          </a:xfrm>
          <a:prstGeom prst="rect">
            <a:avLst/>
          </a:prstGeom>
          <a:noFill/>
        </p:spPr>
        <p:txBody>
          <a:bodyPr wrap="none" rtlCol="0">
            <a:spAutoFit/>
          </a:bodyPr>
          <a:lstStyle/>
          <a:p>
            <a:r>
              <a:rPr lang="en-US" dirty="0" err="1" smtClean="0"/>
              <a:t>n.b.</a:t>
            </a:r>
            <a:r>
              <a:rPr lang="en-US" dirty="0" smtClean="0"/>
              <a:t> “root halo” mass limit 5.0E08 </a:t>
            </a:r>
            <a:r>
              <a:rPr lang="en-US" dirty="0" err="1" smtClean="0"/>
              <a:t>M</a:t>
            </a:r>
            <a:r>
              <a:rPr lang="en-US" baseline="-25000" dirty="0" err="1" smtClean="0"/>
              <a:t>sun</a:t>
            </a:r>
            <a:r>
              <a:rPr lang="en-US" dirty="0" smtClean="0"/>
              <a:t>, followed </a:t>
            </a:r>
          </a:p>
          <a:p>
            <a:r>
              <a:rPr lang="en-US" dirty="0" smtClean="0"/>
              <a:t>down to 5.0E06 </a:t>
            </a:r>
            <a:r>
              <a:rPr lang="en-US" dirty="0" err="1" smtClean="0"/>
              <a:t>M</a:t>
            </a:r>
            <a:r>
              <a:rPr lang="en-US" baseline="-25000" dirty="0" err="1" smtClean="0"/>
              <a:t>sun</a:t>
            </a:r>
            <a:r>
              <a:rPr lang="en-US" dirty="0" smtClean="0"/>
              <a:t> </a:t>
            </a:r>
            <a:endParaRPr lang="en-US" dirty="0"/>
          </a:p>
        </p:txBody>
      </p:sp>
    </p:spTree>
    <p:extLst>
      <p:ext uri="{BB962C8B-B14F-4D97-AF65-F5344CB8AC3E}">
        <p14:creationId xmlns:p14="http://schemas.microsoft.com/office/powerpoint/2010/main" val="34153813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fr_gk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734" y="190500"/>
            <a:ext cx="3725177" cy="3356608"/>
          </a:xfrm>
          <a:prstGeom prst="rect">
            <a:avLst/>
          </a:prstGeom>
          <a:solidFill>
            <a:schemeClr val="tx1"/>
          </a:solidFill>
        </p:spPr>
      </p:pic>
      <p:pic>
        <p:nvPicPr>
          <p:cNvPr id="4" name="Picture 3" descr="ssfrz_gk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45" y="2234139"/>
            <a:ext cx="4696685" cy="4231996"/>
          </a:xfrm>
          <a:prstGeom prst="rect">
            <a:avLst/>
          </a:prstGeom>
          <a:solidFill>
            <a:schemeClr val="tx1"/>
          </a:solidFill>
        </p:spPr>
      </p:pic>
      <p:sp>
        <p:nvSpPr>
          <p:cNvPr id="5" name="TextBox 4"/>
          <p:cNvSpPr txBox="1"/>
          <p:nvPr/>
        </p:nvSpPr>
        <p:spPr>
          <a:xfrm>
            <a:off x="5118734" y="3812848"/>
            <a:ext cx="3903633" cy="369332"/>
          </a:xfrm>
          <a:prstGeom prst="rect">
            <a:avLst/>
          </a:prstGeom>
          <a:noFill/>
        </p:spPr>
        <p:txBody>
          <a:bodyPr wrap="none" rtlCol="0">
            <a:spAutoFit/>
          </a:bodyPr>
          <a:lstStyle/>
          <a:p>
            <a:r>
              <a:rPr lang="en-US" dirty="0" smtClean="0"/>
              <a:t>Z-</a:t>
            </a:r>
            <a:r>
              <a:rPr lang="en-US" dirty="0" err="1" smtClean="0"/>
              <a:t>dep</a:t>
            </a:r>
            <a:r>
              <a:rPr lang="en-US" dirty="0" smtClean="0"/>
              <a:t> H2 model with HII accounting</a:t>
            </a:r>
            <a:endParaRPr lang="en-US" dirty="0"/>
          </a:p>
        </p:txBody>
      </p:sp>
      <p:sp>
        <p:nvSpPr>
          <p:cNvPr id="2" name="Rectangle 1"/>
          <p:cNvSpPr/>
          <p:nvPr/>
        </p:nvSpPr>
        <p:spPr>
          <a:xfrm>
            <a:off x="5730446" y="6281469"/>
            <a:ext cx="3113465" cy="369332"/>
          </a:xfrm>
          <a:prstGeom prst="rect">
            <a:avLst/>
          </a:prstGeom>
        </p:spPr>
        <p:txBody>
          <a:bodyPr wrap="none">
            <a:spAutoFit/>
          </a:bodyPr>
          <a:lstStyle/>
          <a:p>
            <a:r>
              <a:rPr lang="en-US" dirty="0" err="1" smtClean="0"/>
              <a:t>rss</a:t>
            </a:r>
            <a:r>
              <a:rPr lang="en-US" dirty="0" smtClean="0"/>
              <a:t>, Popping </a:t>
            </a:r>
            <a:r>
              <a:rPr lang="en-US" dirty="0"/>
              <a:t>&amp; </a:t>
            </a:r>
            <a:r>
              <a:rPr lang="en-US" dirty="0" err="1"/>
              <a:t>Trager</a:t>
            </a:r>
            <a:r>
              <a:rPr lang="en-US" dirty="0"/>
              <a:t> in prep</a:t>
            </a:r>
          </a:p>
        </p:txBody>
      </p:sp>
      <p:sp>
        <p:nvSpPr>
          <p:cNvPr id="6" name="TextBox 5"/>
          <p:cNvSpPr txBox="1"/>
          <p:nvPr/>
        </p:nvSpPr>
        <p:spPr>
          <a:xfrm>
            <a:off x="449165" y="1084269"/>
            <a:ext cx="4008442" cy="923330"/>
          </a:xfrm>
          <a:prstGeom prst="rect">
            <a:avLst/>
          </a:prstGeom>
          <a:noFill/>
        </p:spPr>
        <p:txBody>
          <a:bodyPr wrap="none" rtlCol="0">
            <a:spAutoFit/>
          </a:bodyPr>
          <a:lstStyle/>
          <a:p>
            <a:r>
              <a:rPr lang="en-US" i="1" dirty="0" err="1" smtClean="0"/>
              <a:t>sSFR’s</a:t>
            </a:r>
            <a:r>
              <a:rPr lang="en-US" i="1" dirty="0" smtClean="0"/>
              <a:t> too low at low z and too high at</a:t>
            </a:r>
          </a:p>
          <a:p>
            <a:r>
              <a:rPr lang="en-US" i="1" dirty="0" smtClean="0"/>
              <a:t>high z…</a:t>
            </a:r>
            <a:r>
              <a:rPr lang="en-US" i="1" dirty="0" err="1" smtClean="0"/>
              <a:t>sSFR</a:t>
            </a:r>
            <a:r>
              <a:rPr lang="en-US" i="1" dirty="0" smtClean="0"/>
              <a:t> vs. mass relation too flat</a:t>
            </a:r>
          </a:p>
          <a:p>
            <a:r>
              <a:rPr lang="en-US" i="1" dirty="0" smtClean="0"/>
              <a:t>at all redshifts…</a:t>
            </a:r>
            <a:endParaRPr lang="en-US" i="1" dirty="0"/>
          </a:p>
        </p:txBody>
      </p:sp>
      <p:sp>
        <p:nvSpPr>
          <p:cNvPr id="7" name="Rectangle 6"/>
          <p:cNvSpPr/>
          <p:nvPr/>
        </p:nvSpPr>
        <p:spPr>
          <a:xfrm>
            <a:off x="5037430" y="4437937"/>
            <a:ext cx="3984937" cy="646331"/>
          </a:xfrm>
          <a:prstGeom prst="rect">
            <a:avLst/>
          </a:prstGeom>
        </p:spPr>
        <p:txBody>
          <a:bodyPr wrap="square">
            <a:spAutoFit/>
          </a:bodyPr>
          <a:lstStyle/>
          <a:p>
            <a:r>
              <a:rPr lang="en-US" i="1" dirty="0"/>
              <a:t>slope ~traces specific </a:t>
            </a:r>
            <a:r>
              <a:rPr lang="en-US" i="1" dirty="0" smtClean="0"/>
              <a:t>gas accretion rate</a:t>
            </a:r>
            <a:endParaRPr lang="en-US" i="1" dirty="0"/>
          </a:p>
        </p:txBody>
      </p:sp>
      <p:sp>
        <p:nvSpPr>
          <p:cNvPr id="8" name="Rectangle 7"/>
          <p:cNvSpPr/>
          <p:nvPr/>
        </p:nvSpPr>
        <p:spPr>
          <a:xfrm>
            <a:off x="5118734" y="5108588"/>
            <a:ext cx="3601269" cy="1200329"/>
          </a:xfrm>
          <a:prstGeom prst="rect">
            <a:avLst/>
          </a:prstGeom>
        </p:spPr>
        <p:txBody>
          <a:bodyPr wrap="square">
            <a:spAutoFit/>
          </a:bodyPr>
          <a:lstStyle/>
          <a:p>
            <a:r>
              <a:rPr lang="en-US" dirty="0"/>
              <a:t>see also </a:t>
            </a:r>
          </a:p>
          <a:p>
            <a:r>
              <a:rPr lang="en-US" dirty="0"/>
              <a:t>Dutton et al. 2008</a:t>
            </a:r>
          </a:p>
          <a:p>
            <a:r>
              <a:rPr lang="en-US" dirty="0" err="1"/>
              <a:t>Weinmann</a:t>
            </a:r>
            <a:r>
              <a:rPr lang="en-US" dirty="0"/>
              <a:t> et al. </a:t>
            </a:r>
            <a:r>
              <a:rPr lang="en-US" dirty="0" smtClean="0"/>
              <a:t>2011</a:t>
            </a:r>
          </a:p>
          <a:p>
            <a:r>
              <a:rPr lang="en-US" dirty="0" smtClean="0"/>
              <a:t>contrast </a:t>
            </a:r>
            <a:r>
              <a:rPr lang="en-US" dirty="0" err="1" smtClean="0"/>
              <a:t>Krumholz</a:t>
            </a:r>
            <a:r>
              <a:rPr lang="en-US" dirty="0" smtClean="0"/>
              <a:t> &amp; </a:t>
            </a:r>
            <a:r>
              <a:rPr lang="en-US" dirty="0" err="1" smtClean="0"/>
              <a:t>Dekel</a:t>
            </a:r>
            <a:r>
              <a:rPr lang="en-US" dirty="0" smtClean="0"/>
              <a:t> 2011</a:t>
            </a:r>
            <a:endParaRPr lang="en-US" dirty="0"/>
          </a:p>
        </p:txBody>
      </p:sp>
    </p:spTree>
    <p:extLst>
      <p:ext uri="{BB962C8B-B14F-4D97-AF65-F5344CB8AC3E}">
        <p14:creationId xmlns:p14="http://schemas.microsoft.com/office/powerpoint/2010/main" val="1213671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stellar mass assembly and</a:t>
            </a:r>
            <a:br>
              <a:rPr lang="en-US" dirty="0" smtClean="0"/>
            </a:br>
            <a:r>
              <a:rPr lang="en-US" dirty="0" smtClean="0"/>
              <a:t>star formation history</a:t>
            </a:r>
            <a:endParaRPr lang="en-US" dirty="0"/>
          </a:p>
        </p:txBody>
      </p:sp>
      <p:pic>
        <p:nvPicPr>
          <p:cNvPr id="3" name="Picture 2" descr="rhostartot_com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95" y="2555776"/>
            <a:ext cx="4125970" cy="3748473"/>
          </a:xfrm>
          <a:prstGeom prst="rect">
            <a:avLst/>
          </a:prstGeom>
          <a:solidFill>
            <a:schemeClr val="tx1"/>
          </a:solidFill>
        </p:spPr>
      </p:pic>
      <p:pic>
        <p:nvPicPr>
          <p:cNvPr id="4" name="Picture 3" descr="sfrhist_com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831" y="2555776"/>
            <a:ext cx="4125969" cy="3748473"/>
          </a:xfrm>
          <a:prstGeom prst="rect">
            <a:avLst/>
          </a:prstGeom>
          <a:solidFill>
            <a:schemeClr val="tx1"/>
          </a:solidFill>
        </p:spPr>
      </p:pic>
      <p:sp>
        <p:nvSpPr>
          <p:cNvPr id="5" name="Rectangle 4"/>
          <p:cNvSpPr/>
          <p:nvPr/>
        </p:nvSpPr>
        <p:spPr>
          <a:xfrm>
            <a:off x="5896121" y="6304249"/>
            <a:ext cx="3113465" cy="369332"/>
          </a:xfrm>
          <a:prstGeom prst="rect">
            <a:avLst/>
          </a:prstGeom>
        </p:spPr>
        <p:txBody>
          <a:bodyPr wrap="none">
            <a:spAutoFit/>
          </a:bodyPr>
          <a:lstStyle/>
          <a:p>
            <a:r>
              <a:rPr lang="en-US" dirty="0" err="1"/>
              <a:t>rss</a:t>
            </a:r>
            <a:r>
              <a:rPr lang="en-US" dirty="0"/>
              <a:t>, Popping &amp; </a:t>
            </a:r>
            <a:r>
              <a:rPr lang="en-US" dirty="0" err="1"/>
              <a:t>Trager</a:t>
            </a:r>
            <a:r>
              <a:rPr lang="en-US" dirty="0"/>
              <a:t> in prep</a:t>
            </a:r>
          </a:p>
        </p:txBody>
      </p:sp>
      <p:sp>
        <p:nvSpPr>
          <p:cNvPr id="6" name="Rectangle 5"/>
          <p:cNvSpPr/>
          <p:nvPr/>
        </p:nvSpPr>
        <p:spPr>
          <a:xfrm>
            <a:off x="1155343" y="4740778"/>
            <a:ext cx="2267607" cy="923330"/>
          </a:xfrm>
          <a:prstGeom prst="rect">
            <a:avLst/>
          </a:prstGeom>
        </p:spPr>
        <p:txBody>
          <a:bodyPr wrap="square">
            <a:spAutoFit/>
          </a:bodyPr>
          <a:lstStyle/>
          <a:p>
            <a:r>
              <a:rPr lang="en-US" dirty="0" err="1" smtClean="0">
                <a:solidFill>
                  <a:srgbClr val="FF6600"/>
                </a:solidFill>
              </a:rPr>
              <a:t>Kennicutt</a:t>
            </a:r>
            <a:endParaRPr lang="en-US" dirty="0">
              <a:solidFill>
                <a:srgbClr val="FF6600"/>
              </a:solidFill>
            </a:endParaRPr>
          </a:p>
          <a:p>
            <a:r>
              <a:rPr lang="en-US" dirty="0" smtClean="0">
                <a:solidFill>
                  <a:srgbClr val="8000FF"/>
                </a:solidFill>
              </a:rPr>
              <a:t>Z</a:t>
            </a:r>
            <a:r>
              <a:rPr lang="en-US" dirty="0">
                <a:solidFill>
                  <a:srgbClr val="8000FF"/>
                </a:solidFill>
              </a:rPr>
              <a:t>-</a:t>
            </a:r>
            <a:r>
              <a:rPr lang="en-US" dirty="0" err="1">
                <a:solidFill>
                  <a:srgbClr val="8000FF"/>
                </a:solidFill>
              </a:rPr>
              <a:t>dep</a:t>
            </a:r>
            <a:r>
              <a:rPr lang="en-US" dirty="0">
                <a:solidFill>
                  <a:srgbClr val="8000FF"/>
                </a:solidFill>
              </a:rPr>
              <a:t> H2 </a:t>
            </a:r>
            <a:r>
              <a:rPr lang="en-US" dirty="0" smtClean="0">
                <a:solidFill>
                  <a:srgbClr val="8000FF"/>
                </a:solidFill>
              </a:rPr>
              <a:t>w/o HII</a:t>
            </a:r>
            <a:endParaRPr lang="en-US" dirty="0">
              <a:solidFill>
                <a:srgbClr val="8000FF"/>
              </a:solidFill>
            </a:endParaRPr>
          </a:p>
          <a:p>
            <a:r>
              <a:rPr lang="en-US" dirty="0" smtClean="0">
                <a:solidFill>
                  <a:srgbClr val="80FF00"/>
                </a:solidFill>
              </a:rPr>
              <a:t>Z</a:t>
            </a:r>
            <a:r>
              <a:rPr lang="en-US" dirty="0">
                <a:solidFill>
                  <a:srgbClr val="80FF00"/>
                </a:solidFill>
              </a:rPr>
              <a:t>-</a:t>
            </a:r>
            <a:r>
              <a:rPr lang="en-US" dirty="0" err="1">
                <a:solidFill>
                  <a:srgbClr val="80FF00"/>
                </a:solidFill>
              </a:rPr>
              <a:t>dep</a:t>
            </a:r>
            <a:r>
              <a:rPr lang="en-US" dirty="0">
                <a:solidFill>
                  <a:srgbClr val="80FF00"/>
                </a:solidFill>
              </a:rPr>
              <a:t> w/HII </a:t>
            </a:r>
          </a:p>
        </p:txBody>
      </p:sp>
      <p:sp>
        <p:nvSpPr>
          <p:cNvPr id="7" name="TextBox 6"/>
          <p:cNvSpPr txBox="1"/>
          <p:nvPr/>
        </p:nvSpPr>
        <p:spPr>
          <a:xfrm>
            <a:off x="457200" y="1765809"/>
            <a:ext cx="8238554" cy="646331"/>
          </a:xfrm>
          <a:prstGeom prst="rect">
            <a:avLst/>
          </a:prstGeom>
          <a:noFill/>
        </p:spPr>
        <p:txBody>
          <a:bodyPr wrap="none" rtlCol="0">
            <a:spAutoFit/>
          </a:bodyPr>
          <a:lstStyle/>
          <a:p>
            <a:r>
              <a:rPr lang="en-US" i="1" dirty="0" smtClean="0"/>
              <a:t>new models appear better…but misleading because we have actually reduced the</a:t>
            </a:r>
          </a:p>
          <a:p>
            <a:r>
              <a:rPr lang="en-US" i="1" dirty="0" smtClean="0"/>
              <a:t>number of high mass galaxies at high redshift, in conflict with observations</a:t>
            </a:r>
            <a:endParaRPr lang="en-US" i="1" dirty="0"/>
          </a:p>
        </p:txBody>
      </p:sp>
    </p:spTree>
    <p:extLst>
      <p:ext uri="{BB962C8B-B14F-4D97-AF65-F5344CB8AC3E}">
        <p14:creationId xmlns:p14="http://schemas.microsoft.com/office/powerpoint/2010/main" val="25821647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gas_gknoion_gk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2078956"/>
            <a:ext cx="4855342" cy="4411113"/>
          </a:xfrm>
          <a:prstGeom prst="rect">
            <a:avLst/>
          </a:prstGeom>
          <a:solidFill>
            <a:schemeClr val="tx1"/>
          </a:solidFill>
        </p:spPr>
      </p:pic>
      <p:sp>
        <p:nvSpPr>
          <p:cNvPr id="5" name="TextBox 4"/>
          <p:cNvSpPr txBox="1"/>
          <p:nvPr/>
        </p:nvSpPr>
        <p:spPr>
          <a:xfrm>
            <a:off x="5467426" y="4735573"/>
            <a:ext cx="2967479" cy="646331"/>
          </a:xfrm>
          <a:prstGeom prst="rect">
            <a:avLst/>
          </a:prstGeom>
          <a:noFill/>
        </p:spPr>
        <p:txBody>
          <a:bodyPr wrap="none" rtlCol="0">
            <a:spAutoFit/>
          </a:bodyPr>
          <a:lstStyle/>
          <a:p>
            <a:r>
              <a:rPr lang="en-US" dirty="0" smtClean="0">
                <a:solidFill>
                  <a:srgbClr val="8000FF"/>
                </a:solidFill>
              </a:rPr>
              <a:t>Z-</a:t>
            </a:r>
            <a:r>
              <a:rPr lang="en-US" dirty="0" err="1" smtClean="0">
                <a:solidFill>
                  <a:srgbClr val="8000FF"/>
                </a:solidFill>
              </a:rPr>
              <a:t>dep</a:t>
            </a:r>
            <a:r>
              <a:rPr lang="en-US" dirty="0" smtClean="0">
                <a:solidFill>
                  <a:srgbClr val="8000FF"/>
                </a:solidFill>
              </a:rPr>
              <a:t> SF</a:t>
            </a:r>
          </a:p>
          <a:p>
            <a:r>
              <a:rPr lang="en-US" dirty="0" smtClean="0">
                <a:solidFill>
                  <a:srgbClr val="80FF00"/>
                </a:solidFill>
              </a:rPr>
              <a:t>Z-</a:t>
            </a:r>
            <a:r>
              <a:rPr lang="en-US" dirty="0" err="1" smtClean="0">
                <a:solidFill>
                  <a:srgbClr val="80FF00"/>
                </a:solidFill>
              </a:rPr>
              <a:t>dep</a:t>
            </a:r>
            <a:r>
              <a:rPr lang="en-US" dirty="0" smtClean="0">
                <a:solidFill>
                  <a:srgbClr val="80FF00"/>
                </a:solidFill>
              </a:rPr>
              <a:t> SF w/ HII accounting</a:t>
            </a:r>
            <a:endParaRPr lang="en-US" dirty="0">
              <a:solidFill>
                <a:srgbClr val="80FF00"/>
              </a:solidFill>
            </a:endParaRPr>
          </a:p>
        </p:txBody>
      </p:sp>
      <p:pic>
        <p:nvPicPr>
          <p:cNvPr id="6" name="Picture 5" descr="Fig_RSS_Om_z.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815" y="250156"/>
            <a:ext cx="4682161" cy="3121440"/>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312543" y="3385877"/>
            <a:ext cx="3724096" cy="646331"/>
          </a:xfrm>
          <a:prstGeom prst="rect">
            <a:avLst/>
          </a:prstGeom>
          <a:noFill/>
        </p:spPr>
        <p:txBody>
          <a:bodyPr wrap="none" rtlCol="0">
            <a:spAutoFit/>
          </a:bodyPr>
          <a:lstStyle/>
          <a:p>
            <a:r>
              <a:rPr lang="en-US" dirty="0" smtClean="0"/>
              <a:t>gas from mock DLA “observations”</a:t>
            </a:r>
          </a:p>
          <a:p>
            <a:r>
              <a:rPr lang="en-US" dirty="0" smtClean="0"/>
              <a:t>Berry, </a:t>
            </a:r>
            <a:r>
              <a:rPr lang="en-US" dirty="0" err="1" smtClean="0"/>
              <a:t>rss</a:t>
            </a:r>
            <a:r>
              <a:rPr lang="en-US" dirty="0" smtClean="0"/>
              <a:t>, </a:t>
            </a:r>
            <a:r>
              <a:rPr lang="en-US" dirty="0" err="1" smtClean="0"/>
              <a:t>Maller</a:t>
            </a:r>
            <a:r>
              <a:rPr lang="en-US" dirty="0" smtClean="0"/>
              <a:t> &amp; </a:t>
            </a:r>
            <a:r>
              <a:rPr lang="en-US" dirty="0" err="1" smtClean="0"/>
              <a:t>Gawiser</a:t>
            </a:r>
            <a:r>
              <a:rPr lang="en-US" dirty="0" smtClean="0"/>
              <a:t> in prep</a:t>
            </a:r>
            <a:endParaRPr lang="en-US" dirty="0"/>
          </a:p>
        </p:txBody>
      </p:sp>
      <p:sp>
        <p:nvSpPr>
          <p:cNvPr id="8" name="TextBox 7"/>
          <p:cNvSpPr txBox="1"/>
          <p:nvPr/>
        </p:nvSpPr>
        <p:spPr>
          <a:xfrm>
            <a:off x="1951546" y="3902159"/>
            <a:ext cx="445705" cy="369332"/>
          </a:xfrm>
          <a:prstGeom prst="rect">
            <a:avLst/>
          </a:prstGeom>
          <a:noFill/>
        </p:spPr>
        <p:txBody>
          <a:bodyPr wrap="none" rtlCol="0">
            <a:spAutoFit/>
          </a:bodyPr>
          <a:lstStyle/>
          <a:p>
            <a:r>
              <a:rPr lang="en-US" dirty="0" smtClean="0">
                <a:solidFill>
                  <a:schemeClr val="accent6">
                    <a:lumMod val="75000"/>
                  </a:schemeClr>
                </a:solidFill>
              </a:rPr>
              <a:t>HI</a:t>
            </a:r>
            <a:endParaRPr lang="en-US" dirty="0">
              <a:solidFill>
                <a:schemeClr val="accent6">
                  <a:lumMod val="75000"/>
                </a:schemeClr>
              </a:solidFill>
            </a:endParaRPr>
          </a:p>
        </p:txBody>
      </p:sp>
      <p:sp>
        <p:nvSpPr>
          <p:cNvPr id="9" name="TextBox 8"/>
          <p:cNvSpPr txBox="1"/>
          <p:nvPr/>
        </p:nvSpPr>
        <p:spPr>
          <a:xfrm>
            <a:off x="1712012" y="5315335"/>
            <a:ext cx="479067" cy="369332"/>
          </a:xfrm>
          <a:prstGeom prst="rect">
            <a:avLst/>
          </a:prstGeom>
          <a:noFill/>
        </p:spPr>
        <p:txBody>
          <a:bodyPr wrap="none" rtlCol="0">
            <a:spAutoFit/>
          </a:bodyPr>
          <a:lstStyle/>
          <a:p>
            <a:r>
              <a:rPr lang="en-US" dirty="0" smtClean="0">
                <a:solidFill>
                  <a:srgbClr val="8000FF"/>
                </a:solidFill>
              </a:rPr>
              <a:t>H2</a:t>
            </a:r>
            <a:endParaRPr lang="en-US" dirty="0">
              <a:solidFill>
                <a:srgbClr val="8000FF"/>
              </a:solidFill>
            </a:endParaRPr>
          </a:p>
        </p:txBody>
      </p:sp>
      <p:sp>
        <p:nvSpPr>
          <p:cNvPr id="10" name="TextBox 9"/>
          <p:cNvSpPr txBox="1"/>
          <p:nvPr/>
        </p:nvSpPr>
        <p:spPr>
          <a:xfrm>
            <a:off x="457201" y="697030"/>
            <a:ext cx="3801041" cy="646331"/>
          </a:xfrm>
          <a:prstGeom prst="rect">
            <a:avLst/>
          </a:prstGeom>
          <a:noFill/>
        </p:spPr>
        <p:txBody>
          <a:bodyPr wrap="none" rtlCol="0">
            <a:spAutoFit/>
          </a:bodyPr>
          <a:lstStyle/>
          <a:p>
            <a:r>
              <a:rPr lang="en-US" i="1" dirty="0" smtClean="0"/>
              <a:t>models appear to consume or expel</a:t>
            </a:r>
          </a:p>
          <a:p>
            <a:r>
              <a:rPr lang="en-US" i="1" dirty="0" smtClean="0"/>
              <a:t>too much gas at high redshift</a:t>
            </a:r>
            <a:endParaRPr lang="en-US" i="1" dirty="0"/>
          </a:p>
        </p:txBody>
      </p:sp>
      <p:sp>
        <p:nvSpPr>
          <p:cNvPr id="11" name="TextBox 10"/>
          <p:cNvSpPr txBox="1"/>
          <p:nvPr/>
        </p:nvSpPr>
        <p:spPr>
          <a:xfrm>
            <a:off x="468518" y="1597842"/>
            <a:ext cx="3200929" cy="369332"/>
          </a:xfrm>
          <a:prstGeom prst="rect">
            <a:avLst/>
          </a:prstGeom>
          <a:noFill/>
        </p:spPr>
        <p:txBody>
          <a:bodyPr wrap="none" rtlCol="0">
            <a:spAutoFit/>
          </a:bodyPr>
          <a:lstStyle/>
          <a:p>
            <a:r>
              <a:rPr lang="en-US" dirty="0" smtClean="0"/>
              <a:t>“goddess”-eye view of cold gas</a:t>
            </a:r>
            <a:endParaRPr lang="en-US" dirty="0"/>
          </a:p>
        </p:txBody>
      </p:sp>
    </p:spTree>
    <p:extLst>
      <p:ext uri="{BB962C8B-B14F-4D97-AF65-F5344CB8AC3E}">
        <p14:creationId xmlns:p14="http://schemas.microsoft.com/office/powerpoint/2010/main" val="13138516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talzcom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27" y="2088594"/>
            <a:ext cx="4878891" cy="4432507"/>
          </a:xfrm>
          <a:prstGeom prst="rect">
            <a:avLst/>
          </a:prstGeom>
          <a:solidFill>
            <a:schemeClr val="tx1"/>
          </a:solidFill>
        </p:spPr>
      </p:pic>
      <p:pic>
        <p:nvPicPr>
          <p:cNvPr id="4" name="Picture 3" descr="Fig_RSS_Z_z.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256" y="1"/>
            <a:ext cx="4791743" cy="3194496"/>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222822" y="3207323"/>
            <a:ext cx="2429083" cy="646331"/>
          </a:xfrm>
          <a:prstGeom prst="rect">
            <a:avLst/>
          </a:prstGeom>
        </p:spPr>
        <p:txBody>
          <a:bodyPr wrap="none">
            <a:spAutoFit/>
          </a:bodyPr>
          <a:lstStyle/>
          <a:p>
            <a:r>
              <a:rPr lang="en-US" dirty="0" smtClean="0"/>
              <a:t>DLA-selected view</a:t>
            </a:r>
          </a:p>
          <a:p>
            <a:r>
              <a:rPr lang="en-US" dirty="0" smtClean="0"/>
              <a:t>Berry</a:t>
            </a:r>
            <a:r>
              <a:rPr lang="en-US" dirty="0"/>
              <a:t>, </a:t>
            </a:r>
            <a:r>
              <a:rPr lang="en-US" dirty="0" err="1"/>
              <a:t>rss</a:t>
            </a:r>
            <a:r>
              <a:rPr lang="en-US" dirty="0"/>
              <a:t> et al. in prep</a:t>
            </a:r>
          </a:p>
        </p:txBody>
      </p:sp>
      <p:sp>
        <p:nvSpPr>
          <p:cNvPr id="6" name="TextBox 5"/>
          <p:cNvSpPr txBox="1"/>
          <p:nvPr/>
        </p:nvSpPr>
        <p:spPr>
          <a:xfrm>
            <a:off x="286827" y="219875"/>
            <a:ext cx="4090182" cy="1200329"/>
          </a:xfrm>
          <a:prstGeom prst="rect">
            <a:avLst/>
          </a:prstGeom>
          <a:noFill/>
        </p:spPr>
        <p:txBody>
          <a:bodyPr wrap="none" rtlCol="0">
            <a:spAutoFit/>
          </a:bodyPr>
          <a:lstStyle/>
          <a:p>
            <a:r>
              <a:rPr lang="en-US" i="1" dirty="0" smtClean="0"/>
              <a:t>gas appears to get enriched too early--</a:t>
            </a:r>
          </a:p>
          <a:p>
            <a:r>
              <a:rPr lang="en-US" i="1" dirty="0" smtClean="0"/>
              <a:t>this is alleviated in new models with</a:t>
            </a:r>
          </a:p>
          <a:p>
            <a:r>
              <a:rPr lang="en-US" i="1" dirty="0" smtClean="0"/>
              <a:t>Z-</a:t>
            </a:r>
            <a:r>
              <a:rPr lang="en-US" i="1" dirty="0" err="1" smtClean="0"/>
              <a:t>dep</a:t>
            </a:r>
            <a:r>
              <a:rPr lang="en-US" i="1" dirty="0" smtClean="0"/>
              <a:t> H2-based SF recipe and by doing</a:t>
            </a:r>
          </a:p>
          <a:p>
            <a:r>
              <a:rPr lang="en-US" i="1" dirty="0" smtClean="0"/>
              <a:t>mock DLA-selection</a:t>
            </a:r>
            <a:endParaRPr lang="en-US" i="1" dirty="0"/>
          </a:p>
        </p:txBody>
      </p:sp>
      <p:sp>
        <p:nvSpPr>
          <p:cNvPr id="7" name="Rectangle 6"/>
          <p:cNvSpPr/>
          <p:nvPr/>
        </p:nvSpPr>
        <p:spPr>
          <a:xfrm>
            <a:off x="1170830" y="4890826"/>
            <a:ext cx="2314074" cy="923330"/>
          </a:xfrm>
          <a:prstGeom prst="rect">
            <a:avLst/>
          </a:prstGeom>
        </p:spPr>
        <p:txBody>
          <a:bodyPr wrap="square">
            <a:spAutoFit/>
          </a:bodyPr>
          <a:lstStyle/>
          <a:p>
            <a:r>
              <a:rPr lang="en-US" dirty="0" err="1">
                <a:solidFill>
                  <a:srgbClr val="FF6600"/>
                </a:solidFill>
              </a:rPr>
              <a:t>Kennicutt</a:t>
            </a:r>
            <a:endParaRPr lang="en-US" dirty="0">
              <a:solidFill>
                <a:srgbClr val="FF6600"/>
              </a:solidFill>
            </a:endParaRPr>
          </a:p>
          <a:p>
            <a:r>
              <a:rPr lang="en-US" dirty="0">
                <a:solidFill>
                  <a:srgbClr val="8000FF"/>
                </a:solidFill>
              </a:rPr>
              <a:t>Z-</a:t>
            </a:r>
            <a:r>
              <a:rPr lang="en-US" dirty="0" err="1">
                <a:solidFill>
                  <a:srgbClr val="8000FF"/>
                </a:solidFill>
              </a:rPr>
              <a:t>dep</a:t>
            </a:r>
            <a:r>
              <a:rPr lang="en-US" dirty="0">
                <a:solidFill>
                  <a:srgbClr val="8000FF"/>
                </a:solidFill>
              </a:rPr>
              <a:t> H2 w/o HII</a:t>
            </a:r>
          </a:p>
          <a:p>
            <a:r>
              <a:rPr lang="en-US" dirty="0">
                <a:solidFill>
                  <a:srgbClr val="80FF00"/>
                </a:solidFill>
              </a:rPr>
              <a:t>Z-</a:t>
            </a:r>
            <a:r>
              <a:rPr lang="en-US" dirty="0" err="1">
                <a:solidFill>
                  <a:srgbClr val="80FF00"/>
                </a:solidFill>
              </a:rPr>
              <a:t>dep</a:t>
            </a:r>
            <a:r>
              <a:rPr lang="en-US" dirty="0">
                <a:solidFill>
                  <a:srgbClr val="80FF00"/>
                </a:solidFill>
              </a:rPr>
              <a:t> w/HII </a:t>
            </a:r>
          </a:p>
        </p:txBody>
      </p:sp>
      <p:sp>
        <p:nvSpPr>
          <p:cNvPr id="8" name="TextBox 7"/>
          <p:cNvSpPr txBox="1"/>
          <p:nvPr/>
        </p:nvSpPr>
        <p:spPr>
          <a:xfrm>
            <a:off x="286827" y="1719262"/>
            <a:ext cx="1928733" cy="369332"/>
          </a:xfrm>
          <a:prstGeom prst="rect">
            <a:avLst/>
          </a:prstGeom>
          <a:noFill/>
        </p:spPr>
        <p:txBody>
          <a:bodyPr wrap="none" rtlCol="0">
            <a:spAutoFit/>
          </a:bodyPr>
          <a:lstStyle/>
          <a:p>
            <a:r>
              <a:rPr lang="en-US" dirty="0" smtClean="0"/>
              <a:t>goddess-eye view</a:t>
            </a:r>
            <a:endParaRPr lang="en-US" dirty="0"/>
          </a:p>
        </p:txBody>
      </p:sp>
    </p:spTree>
    <p:extLst>
      <p:ext uri="{BB962C8B-B14F-4D97-AF65-F5344CB8AC3E}">
        <p14:creationId xmlns:p14="http://schemas.microsoft.com/office/powerpoint/2010/main" val="16445036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523999"/>
            <a:ext cx="8229600" cy="4885073"/>
          </a:xfrm>
        </p:spPr>
        <p:txBody>
          <a:bodyPr>
            <a:normAutofit lnSpcReduction="10000"/>
          </a:bodyPr>
          <a:lstStyle/>
          <a:p>
            <a:r>
              <a:rPr lang="en-US" dirty="0" smtClean="0"/>
              <a:t>we have now implemented three new “H2-based” star formation recipes in the “Santa Cruz” SAM: two Z-dependent and one pressure-dependent. </a:t>
            </a:r>
          </a:p>
          <a:p>
            <a:r>
              <a:rPr lang="en-US" dirty="0" smtClean="0"/>
              <a:t>the good news: 1) most predictions (especially those relevant for CANDELS) are robust. 2) we can now make predictions for different gas phases and their evolution with redshift. so far agreement with available observations appears good. 3) new recipes help alleviate ‘too early’ enrichment</a:t>
            </a:r>
          </a:p>
          <a:p>
            <a:r>
              <a:rPr lang="en-US" dirty="0" smtClean="0"/>
              <a:t>the bad news: the new recipes do not help much to resolve the well-known discrepancies with observations of low-mass galaxies</a:t>
            </a:r>
            <a:endParaRPr lang="en-US" dirty="0"/>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93428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5800" y="1524000"/>
            <a:ext cx="7772400" cy="4876800"/>
          </a:xfrm>
        </p:spPr>
        <p:txBody>
          <a:bodyPr>
            <a:normAutofit fontScale="92500"/>
          </a:bodyPr>
          <a:lstStyle/>
          <a:p>
            <a:pPr>
              <a:defRPr/>
            </a:pPr>
            <a:r>
              <a:rPr lang="en-US" dirty="0" smtClean="0">
                <a:ea typeface="MS Pゴシック" charset="0"/>
                <a:cs typeface="MS Pゴシック" charset="0"/>
              </a:rPr>
              <a:t>no model simultaneously reproduces f</a:t>
            </a:r>
            <a:r>
              <a:rPr lang="en-US" baseline="-25000" dirty="0" smtClean="0">
                <a:ea typeface="MS Pゴシック" charset="0"/>
                <a:cs typeface="MS Pゴシック" charset="0"/>
              </a:rPr>
              <a:t>*</a:t>
            </a:r>
            <a:r>
              <a:rPr lang="en-US" dirty="0" smtClean="0">
                <a:ea typeface="MS Pゴシック" charset="0"/>
                <a:cs typeface="MS Pゴシック" charset="0"/>
              </a:rPr>
              <a:t>(</a:t>
            </a:r>
            <a:r>
              <a:rPr lang="en-US" dirty="0" err="1" smtClean="0">
                <a:ea typeface="MS Pゴシック" charset="0"/>
                <a:cs typeface="MS Pゴシック" charset="0"/>
              </a:rPr>
              <a:t>M</a:t>
            </a:r>
            <a:r>
              <a:rPr lang="en-US" baseline="-25000" dirty="0" err="1" smtClean="0">
                <a:ea typeface="MS Pゴシック" charset="0"/>
                <a:cs typeface="MS Pゴシック" charset="0"/>
              </a:rPr>
              <a:t>h</a:t>
            </a:r>
            <a:r>
              <a:rPr lang="en-US" dirty="0" smtClean="0">
                <a:ea typeface="MS Pゴシック" charset="0"/>
                <a:cs typeface="MS Pゴシック" charset="0"/>
              </a:rPr>
              <a:t>), </a:t>
            </a:r>
            <a:r>
              <a:rPr lang="en-US" dirty="0" err="1" smtClean="0">
                <a:ea typeface="MS Pゴシック" charset="0"/>
                <a:cs typeface="MS Pゴシック" charset="0"/>
              </a:rPr>
              <a:t>f</a:t>
            </a:r>
            <a:r>
              <a:rPr lang="en-US" baseline="-25000" dirty="0" err="1" smtClean="0">
                <a:ea typeface="MS Pゴシック" charset="0"/>
                <a:cs typeface="MS Pゴシック" charset="0"/>
              </a:rPr>
              <a:t>gas</a:t>
            </a:r>
            <a:r>
              <a:rPr lang="en-US" dirty="0" smtClean="0">
                <a:ea typeface="MS Pゴシック" charset="0"/>
                <a:cs typeface="MS Pゴシック" charset="0"/>
              </a:rPr>
              <a:t>(m</a:t>
            </a:r>
            <a:r>
              <a:rPr lang="en-US" baseline="-25000" dirty="0" smtClean="0">
                <a:ea typeface="MS Pゴシック" charset="0"/>
                <a:cs typeface="MS Pゴシック" charset="0"/>
              </a:rPr>
              <a:t>*</a:t>
            </a:r>
            <a:r>
              <a:rPr lang="en-US" dirty="0" smtClean="0">
                <a:ea typeface="MS Pゴシック" charset="0"/>
                <a:cs typeface="MS Pゴシック" charset="0"/>
              </a:rPr>
              <a:t>), and </a:t>
            </a:r>
            <a:r>
              <a:rPr lang="en-US" dirty="0" err="1" smtClean="0">
                <a:ea typeface="MS Pゴシック" charset="0"/>
                <a:cs typeface="MS Pゴシック" charset="0"/>
              </a:rPr>
              <a:t>sSFR</a:t>
            </a:r>
            <a:r>
              <a:rPr lang="en-US" dirty="0" smtClean="0">
                <a:ea typeface="MS Pゴシック" charset="0"/>
                <a:cs typeface="MS Pゴシック" charset="0"/>
              </a:rPr>
              <a:t>(m</a:t>
            </a:r>
            <a:r>
              <a:rPr lang="en-US" baseline="-25000" dirty="0" smtClean="0">
                <a:ea typeface="MS Pゴシック" charset="0"/>
                <a:cs typeface="MS Pゴシック" charset="0"/>
              </a:rPr>
              <a:t>*</a:t>
            </a:r>
            <a:r>
              <a:rPr lang="en-US" dirty="0" smtClean="0">
                <a:ea typeface="MS Pゴシック" charset="0"/>
                <a:cs typeface="MS Pゴシック" charset="0"/>
              </a:rPr>
              <a:t>) at any redshift</a:t>
            </a:r>
          </a:p>
          <a:p>
            <a:pPr>
              <a:defRPr/>
            </a:pPr>
            <a:r>
              <a:rPr lang="en-US" dirty="0">
                <a:ea typeface="MS Pゴシック" charset="0"/>
                <a:cs typeface="MS Pゴシック" charset="0"/>
              </a:rPr>
              <a:t>stellar population ages at z=0 too </a:t>
            </a:r>
            <a:r>
              <a:rPr lang="en-US" dirty="0" smtClean="0">
                <a:ea typeface="MS Pゴシック" charset="0"/>
                <a:cs typeface="MS Pゴシック" charset="0"/>
              </a:rPr>
              <a:t>old for low mass galaxies (</a:t>
            </a:r>
            <a:r>
              <a:rPr lang="en-US" dirty="0" err="1" smtClean="0">
                <a:ea typeface="MS Pゴシック" charset="0"/>
                <a:cs typeface="MS Pゴシック" charset="0"/>
              </a:rPr>
              <a:t>rss</a:t>
            </a:r>
            <a:r>
              <a:rPr lang="en-US" dirty="0" smtClean="0">
                <a:ea typeface="MS Pゴシック" charset="0"/>
                <a:cs typeface="MS Pゴシック" charset="0"/>
              </a:rPr>
              <a:t> et al. 2008; </a:t>
            </a:r>
            <a:r>
              <a:rPr lang="en-US" dirty="0" err="1" smtClean="0">
                <a:ea typeface="MS Pゴシック" charset="0"/>
                <a:cs typeface="MS Pゴシック" charset="0"/>
              </a:rPr>
              <a:t>Fontanot</a:t>
            </a:r>
            <a:r>
              <a:rPr lang="en-US" dirty="0" smtClean="0">
                <a:ea typeface="MS Pゴシック" charset="0"/>
                <a:cs typeface="MS Pゴシック" charset="0"/>
              </a:rPr>
              <a:t> et al. 2009)</a:t>
            </a:r>
          </a:p>
          <a:p>
            <a:pPr>
              <a:defRPr/>
            </a:pPr>
            <a:r>
              <a:rPr lang="en-US" dirty="0" smtClean="0">
                <a:ea typeface="MS Pゴシック" charset="0"/>
                <a:cs typeface="MS Pゴシック" charset="0"/>
              </a:rPr>
              <a:t>low mass galaxies too </a:t>
            </a:r>
            <a:r>
              <a:rPr lang="en-US" dirty="0">
                <a:ea typeface="MS Pゴシック" charset="0"/>
                <a:cs typeface="MS Pゴシック" charset="0"/>
              </a:rPr>
              <a:t>numerous at high-z; low-mass halos at high-z have stellar fractions that are too high</a:t>
            </a:r>
          </a:p>
          <a:p>
            <a:pPr>
              <a:defRPr/>
            </a:pPr>
            <a:r>
              <a:rPr lang="en-US" dirty="0">
                <a:ea typeface="MS Pゴシック" charset="0"/>
                <a:cs typeface="MS Pゴシック" charset="0"/>
              </a:rPr>
              <a:t>specific star formation rates too low at </a:t>
            </a:r>
            <a:r>
              <a:rPr lang="en-US" dirty="0" smtClean="0">
                <a:ea typeface="MS Pゴシック" charset="0"/>
                <a:cs typeface="MS Pゴシック" charset="0"/>
              </a:rPr>
              <a:t>low z and too high at high z; no </a:t>
            </a:r>
            <a:r>
              <a:rPr lang="en-US" dirty="0" err="1" smtClean="0">
                <a:ea typeface="MS Pゴシック" charset="0"/>
                <a:cs typeface="MS Pゴシック" charset="0"/>
              </a:rPr>
              <a:t>sSFR</a:t>
            </a:r>
            <a:r>
              <a:rPr lang="en-US" dirty="0" smtClean="0">
                <a:ea typeface="MS Pゴシック" charset="0"/>
                <a:cs typeface="MS Pゴシック" charset="0"/>
              </a:rPr>
              <a:t> plateau at high z</a:t>
            </a:r>
          </a:p>
          <a:p>
            <a:pPr>
              <a:defRPr/>
            </a:pPr>
            <a:r>
              <a:rPr lang="en-US" dirty="0" smtClean="0">
                <a:ea typeface="MS Pゴシック" charset="0"/>
                <a:cs typeface="MS Pゴシック" charset="0"/>
              </a:rPr>
              <a:t>low mass galaxies become </a:t>
            </a:r>
            <a:r>
              <a:rPr lang="en-US" dirty="0">
                <a:ea typeface="MS Pゴシック" charset="0"/>
                <a:cs typeface="MS Pゴシック" charset="0"/>
              </a:rPr>
              <a:t>chemically enriched too </a:t>
            </a:r>
            <a:r>
              <a:rPr lang="en-US" dirty="0" smtClean="0">
                <a:ea typeface="MS Pゴシック" charset="0"/>
                <a:cs typeface="MS Pゴシック" charset="0"/>
              </a:rPr>
              <a:t>early</a:t>
            </a:r>
          </a:p>
          <a:p>
            <a:pPr>
              <a:defRPr/>
            </a:pPr>
            <a:r>
              <a:rPr lang="en-US" dirty="0" smtClean="0">
                <a:ea typeface="MS Pゴシック" charset="0"/>
                <a:cs typeface="MS Pゴシック" charset="0"/>
              </a:rPr>
              <a:t>not enough cold gas at high redshift (z&gt;3) – gas being consumed or expelled too efficiently?</a:t>
            </a:r>
            <a:endParaRPr lang="en-US" dirty="0">
              <a:ea typeface="MS Pゴシック" charset="0"/>
              <a:cs typeface="MS Pゴシック" charset="0"/>
            </a:endParaRPr>
          </a:p>
          <a:p>
            <a:pPr>
              <a:defRPr/>
            </a:pPr>
            <a:endParaRPr lang="en-US" dirty="0">
              <a:latin typeface="American Typewriter" charset="0"/>
              <a:ea typeface="MS Pゴシック" charset="0"/>
              <a:cs typeface="MS Pゴシック" charset="0"/>
            </a:endParaRPr>
          </a:p>
          <a:p>
            <a:pPr>
              <a:defRPr/>
            </a:pPr>
            <a:endParaRPr lang="en-US" dirty="0">
              <a:latin typeface="American Typewriter" charset="0"/>
              <a:ea typeface="MS Pゴシック" charset="0"/>
              <a:cs typeface="MS Pゴシック" charset="0"/>
            </a:endParaRPr>
          </a:p>
          <a:p>
            <a:pPr>
              <a:defRPr/>
            </a:pPr>
            <a:endParaRPr lang="en-US" dirty="0">
              <a:latin typeface="American Typewriter" charset="0"/>
              <a:ea typeface="MS Pゴシック" charset="0"/>
              <a:cs typeface="MS Pゴシック" charset="0"/>
            </a:endParaRPr>
          </a:p>
        </p:txBody>
      </p:sp>
      <p:sp>
        <p:nvSpPr>
          <p:cNvPr id="3" name="Title 2"/>
          <p:cNvSpPr>
            <a:spLocks noGrp="1"/>
          </p:cNvSpPr>
          <p:nvPr>
            <p:ph type="title"/>
          </p:nvPr>
        </p:nvSpPr>
        <p:spPr>
          <a:xfrm>
            <a:off x="348781" y="290040"/>
            <a:ext cx="8229600" cy="721039"/>
          </a:xfrm>
        </p:spPr>
        <p:txBody>
          <a:bodyPr>
            <a:normAutofit/>
          </a:bodyPr>
          <a:lstStyle/>
          <a:p>
            <a:r>
              <a:rPr lang="en-US" sz="3200" dirty="0" smtClean="0"/>
              <a:t>summary of problems with the current paradigm</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a:bodyPr>
          <a:lstStyle/>
          <a:p>
            <a:pPr>
              <a:defRPr/>
            </a:pPr>
            <a:r>
              <a:rPr lang="en-US" dirty="0" smtClean="0"/>
              <a:t>standard star </a:t>
            </a:r>
            <a:r>
              <a:rPr lang="en-US" dirty="0" smtClean="0"/>
              <a:t>formation </a:t>
            </a:r>
            <a:r>
              <a:rPr lang="en-US" dirty="0" smtClean="0"/>
              <a:t>recipe</a:t>
            </a:r>
            <a:endParaRPr lang="en-US" dirty="0"/>
          </a:p>
        </p:txBody>
      </p:sp>
      <p:sp>
        <p:nvSpPr>
          <p:cNvPr id="3" name="Content Placeholder 2"/>
          <p:cNvSpPr>
            <a:spLocks noGrp="1"/>
          </p:cNvSpPr>
          <p:nvPr>
            <p:ph idx="4294967295"/>
          </p:nvPr>
        </p:nvSpPr>
        <p:spPr>
          <a:xfrm>
            <a:off x="381000" y="1143000"/>
            <a:ext cx="7772400" cy="4953000"/>
          </a:xfrm>
        </p:spPr>
        <p:txBody>
          <a:bodyPr/>
          <a:lstStyle/>
          <a:p>
            <a:pPr marL="0" indent="0">
              <a:buNone/>
              <a:defRPr/>
            </a:pPr>
            <a:endParaRPr lang="en-US" dirty="0">
              <a:latin typeface="American Typewriter" charset="0"/>
              <a:ea typeface="MS Pゴシック" charset="0"/>
              <a:cs typeface="MS Pゴシック" charset="0"/>
            </a:endParaRPr>
          </a:p>
          <a:p>
            <a:pPr>
              <a:defRPr/>
            </a:pPr>
            <a:r>
              <a:rPr lang="en-US" dirty="0" err="1" smtClean="0">
                <a:latin typeface="American Typewriter" charset="0"/>
                <a:ea typeface="MS Pゴシック" charset="0"/>
                <a:cs typeface="MS Pゴシック" charset="0"/>
              </a:rPr>
              <a:t>Kennicutt</a:t>
            </a:r>
            <a:r>
              <a:rPr lang="en-US" dirty="0" smtClean="0">
                <a:latin typeface="American Typewriter" charset="0"/>
                <a:ea typeface="MS Pゴシック" charset="0"/>
                <a:cs typeface="MS Pゴシック" charset="0"/>
              </a:rPr>
              <a:t> </a:t>
            </a:r>
            <a:r>
              <a:rPr lang="en-US" dirty="0">
                <a:latin typeface="American Typewriter" charset="0"/>
                <a:ea typeface="MS Pゴシック" charset="0"/>
                <a:cs typeface="MS Pゴシック" charset="0"/>
              </a:rPr>
              <a:t>relation with surface density cutoff: </a:t>
            </a:r>
          </a:p>
        </p:txBody>
      </p:sp>
      <p:sp>
        <p:nvSpPr>
          <p:cNvPr id="6" name="Rectangle 5"/>
          <p:cNvSpPr/>
          <p:nvPr/>
        </p:nvSpPr>
        <p:spPr>
          <a:xfrm>
            <a:off x="1371600" y="2286000"/>
            <a:ext cx="5607050" cy="3209925"/>
          </a:xfrm>
          <a:prstGeom prst="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29700" name="Object 2"/>
          <p:cNvGraphicFramePr>
            <a:graphicFrameLocks noChangeAspect="1"/>
          </p:cNvGraphicFramePr>
          <p:nvPr/>
        </p:nvGraphicFramePr>
        <p:xfrm>
          <a:off x="1600200" y="2438400"/>
          <a:ext cx="5237163" cy="2840038"/>
        </p:xfrm>
        <a:graphic>
          <a:graphicData uri="http://schemas.openxmlformats.org/presentationml/2006/ole">
            <mc:AlternateContent xmlns:mc="http://schemas.openxmlformats.org/markup-compatibility/2006">
              <mc:Choice xmlns:v="urn:schemas-microsoft-com:vml" Requires="v">
                <p:oleObj spid="_x0000_s1055" name="Equation" r:id="rId3" imgW="1371600" imgH="787400" progId="Equation.3">
                  <p:embed/>
                </p:oleObj>
              </mc:Choice>
              <mc:Fallback>
                <p:oleObj name="Equation" r:id="rId3" imgW="13716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38400"/>
                        <a:ext cx="5237163"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1" name="TextBox 6"/>
          <p:cNvSpPr txBox="1">
            <a:spLocks noChangeArrowheads="1"/>
          </p:cNvSpPr>
          <p:nvPr/>
        </p:nvSpPr>
        <p:spPr bwMode="auto">
          <a:xfrm>
            <a:off x="685800" y="5486400"/>
            <a:ext cx="7277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a:solidFill>
                  <a:srgbClr val="161616"/>
                </a:solidFill>
              </a:rPr>
              <a:t> </a:t>
            </a:r>
            <a:r>
              <a:rPr lang="en-US"/>
              <a:t>S08: fixed surface density </a:t>
            </a:r>
            <a:r>
              <a:rPr lang="en-US">
                <a:latin typeface="Symbol" charset="0"/>
                <a:cs typeface="Symbol" charset="0"/>
              </a:rPr>
              <a:t>S</a:t>
            </a:r>
            <a:r>
              <a:rPr lang="en-US" baseline="-25000"/>
              <a:t>crit</a:t>
            </a:r>
            <a:r>
              <a:rPr lang="en-US"/>
              <a:t> ~ 3-6 M</a:t>
            </a:r>
            <a:r>
              <a:rPr lang="en-US" baseline="-25000"/>
              <a:t>sun</a:t>
            </a:r>
            <a:r>
              <a:rPr lang="en-US"/>
              <a:t>/pc</a:t>
            </a:r>
            <a:r>
              <a:rPr lang="en-US" baseline="30000"/>
              <a:t>2</a:t>
            </a:r>
          </a:p>
          <a:p>
            <a:pPr>
              <a:buFont typeface="Arial" charset="0"/>
              <a:buChar char="•"/>
            </a:pPr>
            <a:r>
              <a:rPr lang="en-US"/>
              <a:t> Croton et al./de Lucia et al.: radially dependent </a:t>
            </a:r>
            <a:r>
              <a:rPr lang="en-US">
                <a:latin typeface="Symbol" charset="0"/>
                <a:cs typeface="Symbol" charset="0"/>
              </a:rPr>
              <a:t>S</a:t>
            </a:r>
            <a:r>
              <a:rPr lang="en-US" baseline="-25000"/>
              <a:t>crit</a:t>
            </a:r>
            <a:r>
              <a:rPr lang="en-US"/>
              <a:t> </a:t>
            </a:r>
          </a:p>
          <a:p>
            <a:r>
              <a:rPr lang="en-US"/>
              <a:t>based on Toomre Q; </a:t>
            </a:r>
            <a:r>
              <a:rPr lang="en-US">
                <a:latin typeface="Symbol" charset="0"/>
                <a:cs typeface="Symbol" charset="0"/>
              </a:rPr>
              <a:t>S</a:t>
            </a:r>
            <a:r>
              <a:rPr lang="en-US" baseline="-25000"/>
              <a:t>crit </a:t>
            </a:r>
            <a:r>
              <a:rPr lang="en-US"/>
              <a:t>~</a:t>
            </a:r>
            <a:r>
              <a:rPr lang="en-US" baseline="-25000"/>
              <a:t> </a:t>
            </a:r>
            <a:r>
              <a:rPr lang="en-US"/>
              <a:t>V</a:t>
            </a:r>
            <a:r>
              <a:rPr lang="en-US" baseline="-25000"/>
              <a:t>c</a:t>
            </a:r>
            <a:r>
              <a:rPr lang="en-US"/>
              <a:t>/r for flat rotation curve</a:t>
            </a:r>
          </a:p>
        </p:txBody>
      </p:sp>
      <p:sp>
        <p:nvSpPr>
          <p:cNvPr id="29702" name="TextBox 8"/>
          <p:cNvSpPr txBox="1">
            <a:spLocks noChangeArrowheads="1"/>
          </p:cNvSpPr>
          <p:nvPr/>
        </p:nvSpPr>
        <p:spPr bwMode="auto">
          <a:xfrm>
            <a:off x="1752600" y="1676400"/>
            <a:ext cx="3984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a:solidFill>
                  <a:srgbClr val="191919"/>
                </a:solidFill>
              </a:rPr>
              <a:t>.</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2" descr="kennicutt_la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390650"/>
            <a:ext cx="40259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381000" y="152400"/>
            <a:ext cx="3581400" cy="1206500"/>
          </a:xfrm>
        </p:spPr>
        <p:txBody>
          <a:bodyPr>
            <a:normAutofit/>
          </a:bodyPr>
          <a:lstStyle/>
          <a:p>
            <a:pPr algn="l">
              <a:defRPr/>
            </a:pPr>
            <a:r>
              <a:rPr lang="ja-JP" altLang="en-US"/>
              <a:t>“</a:t>
            </a:r>
            <a:r>
              <a:rPr lang="en-US"/>
              <a:t>Kennicutt Law</a:t>
            </a:r>
            <a:r>
              <a:rPr lang="ja-JP" altLang="en-US"/>
              <a:t>”</a:t>
            </a:r>
            <a:endParaRPr lang="en-US"/>
          </a:p>
        </p:txBody>
      </p:sp>
      <p:sp>
        <p:nvSpPr>
          <p:cNvPr id="35844" name="Text Box 4"/>
          <p:cNvSpPr txBox="1">
            <a:spLocks noChangeArrowheads="1"/>
          </p:cNvSpPr>
          <p:nvPr/>
        </p:nvSpPr>
        <p:spPr bwMode="auto">
          <a:xfrm>
            <a:off x="5638800" y="5867400"/>
            <a:ext cx="3290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Kennicutt 1989, 1998; </a:t>
            </a:r>
          </a:p>
          <a:p>
            <a:pPr>
              <a:defRPr/>
            </a:pPr>
            <a:r>
              <a:rPr lang="en-US"/>
              <a:t>Martin &amp; Kennicutt 2001</a:t>
            </a:r>
          </a:p>
        </p:txBody>
      </p:sp>
      <p:pic>
        <p:nvPicPr>
          <p:cNvPr id="35846" name="Picture 6" descr="kennicutt_thr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81000"/>
            <a:ext cx="4675188" cy="3549650"/>
          </a:xfrm>
          <a:prstGeom prst="rect">
            <a:avLst/>
          </a:prstGeom>
          <a:noFill/>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5848" name="Text Box 8"/>
          <p:cNvSpPr txBox="1">
            <a:spLocks noChangeArrowheads="1"/>
          </p:cNvSpPr>
          <p:nvPr/>
        </p:nvSpPr>
        <p:spPr bwMode="auto">
          <a:xfrm>
            <a:off x="4724400" y="4267200"/>
            <a:ext cx="2873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a:latin typeface="Symbol" charset="0"/>
              </a:rPr>
              <a:t>S</a:t>
            </a:r>
            <a:r>
              <a:rPr lang="en-US" sz="4400" baseline="-30000"/>
              <a:t>*</a:t>
            </a:r>
            <a:r>
              <a:rPr lang="en-US" sz="4400"/>
              <a:t> = C </a:t>
            </a:r>
            <a:r>
              <a:rPr lang="en-US" sz="4400">
                <a:latin typeface="Symbol" charset="0"/>
              </a:rPr>
              <a:t>S</a:t>
            </a:r>
            <a:r>
              <a:rPr lang="en-US" sz="4400" baseline="-25000"/>
              <a:t>g </a:t>
            </a:r>
            <a:r>
              <a:rPr lang="en-US" sz="4400" baseline="30000"/>
              <a:t>1.5</a:t>
            </a:r>
          </a:p>
        </p:txBody>
      </p:sp>
      <p:sp>
        <p:nvSpPr>
          <p:cNvPr id="35849" name="Text Box 9"/>
          <p:cNvSpPr txBox="1">
            <a:spLocks noChangeArrowheads="1"/>
          </p:cNvSpPr>
          <p:nvPr/>
        </p:nvSpPr>
        <p:spPr bwMode="auto">
          <a:xfrm>
            <a:off x="4800600" y="3810000"/>
            <a:ext cx="323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a:t>.</a:t>
            </a:r>
          </a:p>
        </p:txBody>
      </p:sp>
      <p:sp>
        <p:nvSpPr>
          <p:cNvPr id="35850" name="Text Box 10"/>
          <p:cNvSpPr txBox="1">
            <a:spLocks noChangeArrowheads="1"/>
          </p:cNvSpPr>
          <p:nvPr/>
        </p:nvSpPr>
        <p:spPr bwMode="auto">
          <a:xfrm>
            <a:off x="4784725" y="5146675"/>
            <a:ext cx="304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above critical threshold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large scale galactic outflows</a:t>
            </a:r>
            <a:endParaRPr lang="en-US" dirty="0"/>
          </a:p>
        </p:txBody>
      </p:sp>
      <p:sp>
        <p:nvSpPr>
          <p:cNvPr id="3" name="Content Placeholder 2"/>
          <p:cNvSpPr>
            <a:spLocks noGrp="1"/>
          </p:cNvSpPr>
          <p:nvPr>
            <p:ph idx="4294967295"/>
          </p:nvPr>
        </p:nvSpPr>
        <p:spPr>
          <a:xfrm>
            <a:off x="457200" y="1715056"/>
            <a:ext cx="8077200" cy="4114800"/>
          </a:xfrm>
        </p:spPr>
        <p:txBody>
          <a:bodyPr/>
          <a:lstStyle/>
          <a:p>
            <a:pPr>
              <a:defRPr/>
            </a:pPr>
            <a:r>
              <a:rPr lang="en-US" sz="2800" dirty="0">
                <a:latin typeface="American Typewriter" charset="0"/>
                <a:ea typeface="MS Pゴシック" charset="0"/>
                <a:cs typeface="MS Pゴシック" charset="0"/>
              </a:rPr>
              <a:t>energy from </a:t>
            </a:r>
            <a:r>
              <a:rPr lang="en-US" sz="2800" dirty="0" err="1">
                <a:latin typeface="American Typewriter" charset="0"/>
                <a:ea typeface="MS Pゴシック" charset="0"/>
                <a:cs typeface="MS Pゴシック" charset="0"/>
              </a:rPr>
              <a:t>SNae</a:t>
            </a:r>
            <a:r>
              <a:rPr lang="en-US" sz="2800" dirty="0">
                <a:latin typeface="American Typewriter" charset="0"/>
                <a:ea typeface="MS Pゴシック" charset="0"/>
                <a:cs typeface="MS Pゴシック" charset="0"/>
              </a:rPr>
              <a:t> and massive stars assumed to drive large-scale outflows which remove cold gas from the disk, thus making it (temporarily) unavailable for SF</a:t>
            </a:r>
          </a:p>
        </p:txBody>
      </p:sp>
      <p:sp>
        <p:nvSpPr>
          <p:cNvPr id="5" name="Rectangle 4"/>
          <p:cNvSpPr/>
          <p:nvPr/>
        </p:nvSpPr>
        <p:spPr>
          <a:xfrm>
            <a:off x="1066054" y="3702639"/>
            <a:ext cx="3752850" cy="1803400"/>
          </a:xfrm>
          <a:prstGeom prst="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37892" name="Object 2"/>
          <p:cNvGraphicFramePr>
            <a:graphicFrameLocks noChangeAspect="1"/>
          </p:cNvGraphicFramePr>
          <p:nvPr>
            <p:extLst>
              <p:ext uri="{D42A27DB-BD31-4B8C-83A1-F6EECF244321}">
                <p14:modId xmlns:p14="http://schemas.microsoft.com/office/powerpoint/2010/main" val="2388395562"/>
              </p:ext>
            </p:extLst>
          </p:nvPr>
        </p:nvGraphicFramePr>
        <p:xfrm>
          <a:off x="1157288" y="3702639"/>
          <a:ext cx="3551237" cy="1803400"/>
        </p:xfrm>
        <a:graphic>
          <a:graphicData uri="http://schemas.openxmlformats.org/presentationml/2006/ole">
            <mc:AlternateContent xmlns:mc="http://schemas.openxmlformats.org/markup-compatibility/2006">
              <mc:Choice xmlns:v="urn:schemas-microsoft-com:vml" Requires="v">
                <p:oleObj spid="_x0000_s18638" name="Equation" r:id="rId3" imgW="850900" imgH="431800" progId="Equation.3">
                  <p:embed/>
                </p:oleObj>
              </mc:Choice>
              <mc:Fallback>
                <p:oleObj name="Equation" r:id="rId3" imgW="8509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3702639"/>
                        <a:ext cx="355123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Box 5"/>
          <p:cNvSpPr txBox="1">
            <a:spLocks noChangeArrowheads="1"/>
          </p:cNvSpPr>
          <p:nvPr/>
        </p:nvSpPr>
        <p:spPr bwMode="auto">
          <a:xfrm>
            <a:off x="5146675" y="4124326"/>
            <a:ext cx="3540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Symbol" charset="0"/>
                <a:cs typeface="Symbol" charset="0"/>
              </a:rPr>
              <a:t>a</a:t>
            </a:r>
            <a:r>
              <a:rPr lang="en-US" dirty="0"/>
              <a:t>=1 </a:t>
            </a:r>
            <a:r>
              <a:rPr lang="ja-JP" altLang="en-US" dirty="0"/>
              <a:t>“</a:t>
            </a:r>
            <a:r>
              <a:rPr lang="en-US" altLang="ja-JP" dirty="0"/>
              <a:t>momentum driven</a:t>
            </a:r>
            <a:r>
              <a:rPr lang="ja-JP" altLang="en-US" dirty="0"/>
              <a:t>”</a:t>
            </a:r>
            <a:endParaRPr lang="en-US" altLang="ja-JP" dirty="0"/>
          </a:p>
          <a:p>
            <a:r>
              <a:rPr lang="en-US" dirty="0">
                <a:latin typeface="Symbol" charset="0"/>
                <a:cs typeface="Symbol" charset="0"/>
              </a:rPr>
              <a:t>a</a:t>
            </a:r>
            <a:r>
              <a:rPr lang="en-US" dirty="0"/>
              <a:t>=2 </a:t>
            </a:r>
            <a:r>
              <a:rPr lang="ja-JP" altLang="en-US" dirty="0"/>
              <a:t>“</a:t>
            </a:r>
            <a:r>
              <a:rPr lang="en-US" altLang="ja-JP" dirty="0"/>
              <a:t>energy driven</a:t>
            </a:r>
            <a:r>
              <a:rPr lang="ja-JP" altLang="en-US" dirty="0"/>
              <a:t>”</a:t>
            </a:r>
            <a:endParaRPr lang="en-US" dirty="0"/>
          </a:p>
        </p:txBody>
      </p:sp>
      <p:sp>
        <p:nvSpPr>
          <p:cNvPr id="7" name="TextBox 6"/>
          <p:cNvSpPr txBox="1"/>
          <p:nvPr/>
        </p:nvSpPr>
        <p:spPr>
          <a:xfrm>
            <a:off x="5249863" y="4975861"/>
            <a:ext cx="2059578" cy="830997"/>
          </a:xfrm>
          <a:prstGeom prst="rect">
            <a:avLst/>
          </a:prstGeom>
          <a:noFill/>
        </p:spPr>
        <p:txBody>
          <a:bodyPr wrap="none" rtlCol="0">
            <a:spAutoFit/>
          </a:bodyPr>
          <a:lstStyle/>
          <a:p>
            <a:r>
              <a:rPr lang="en-US" sz="2400" dirty="0" smtClean="0"/>
              <a:t>typically </a:t>
            </a:r>
            <a:r>
              <a:rPr lang="en-US" sz="2400" dirty="0" smtClean="0">
                <a:latin typeface="Symbol" charset="2"/>
                <a:cs typeface="Symbol" charset="2"/>
              </a:rPr>
              <a:t>e</a:t>
            </a:r>
            <a:r>
              <a:rPr lang="en-US" sz="2400" dirty="0" smtClean="0"/>
              <a:t>~1-2 </a:t>
            </a:r>
          </a:p>
          <a:p>
            <a:r>
              <a:rPr lang="en-US" sz="2400" dirty="0" smtClean="0"/>
              <a:t>V</a:t>
            </a:r>
            <a:r>
              <a:rPr lang="en-US" sz="2400" baseline="-25000" dirty="0" smtClean="0"/>
              <a:t>0</a:t>
            </a:r>
            <a:r>
              <a:rPr lang="en-US" sz="2400" dirty="0" smtClean="0"/>
              <a:t>~200 km/s </a:t>
            </a:r>
            <a:endParaRPr lang="en-US" sz="2400" dirty="0"/>
          </a:p>
        </p:txBody>
      </p:sp>
      <p:sp>
        <p:nvSpPr>
          <p:cNvPr id="8" name="TextBox 7"/>
          <p:cNvSpPr txBox="1"/>
          <p:nvPr/>
        </p:nvSpPr>
        <p:spPr>
          <a:xfrm>
            <a:off x="205039" y="5737824"/>
            <a:ext cx="4346412" cy="1200329"/>
          </a:xfrm>
          <a:prstGeom prst="rect">
            <a:avLst/>
          </a:prstGeom>
          <a:noFill/>
        </p:spPr>
        <p:txBody>
          <a:bodyPr wrap="none" rtlCol="0">
            <a:spAutoFit/>
          </a:bodyPr>
          <a:lstStyle/>
          <a:p>
            <a:r>
              <a:rPr lang="en-US" dirty="0" smtClean="0"/>
              <a:t>Kauffmann et al. 1994; </a:t>
            </a:r>
            <a:r>
              <a:rPr lang="en-US" dirty="0" err="1" smtClean="0"/>
              <a:t>rss</a:t>
            </a:r>
            <a:r>
              <a:rPr lang="en-US" dirty="0" smtClean="0"/>
              <a:t> &amp; </a:t>
            </a:r>
            <a:r>
              <a:rPr lang="en-US" dirty="0" err="1" smtClean="0"/>
              <a:t>Primack</a:t>
            </a:r>
            <a:r>
              <a:rPr lang="en-US" dirty="0" smtClean="0"/>
              <a:t> 1998</a:t>
            </a:r>
          </a:p>
          <a:p>
            <a:r>
              <a:rPr lang="en-US" dirty="0" smtClean="0"/>
              <a:t>Murray, </a:t>
            </a:r>
            <a:r>
              <a:rPr lang="en-US" dirty="0" err="1" smtClean="0"/>
              <a:t>Quataert</a:t>
            </a:r>
            <a:r>
              <a:rPr lang="en-US" dirty="0" smtClean="0"/>
              <a:t> &amp; Thompson 2005</a:t>
            </a:r>
          </a:p>
          <a:p>
            <a:r>
              <a:rPr lang="en-US" dirty="0" smtClean="0"/>
              <a:t>Oppenheimer &amp; Dave’ 2007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6-13 at 8.08.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74" y="216854"/>
            <a:ext cx="4745046" cy="3588266"/>
          </a:xfrm>
          <a:prstGeom prst="rect">
            <a:avLst/>
          </a:prstGeom>
        </p:spPr>
      </p:pic>
      <p:pic>
        <p:nvPicPr>
          <p:cNvPr id="3" name="Picture 2" descr="Screen Shot 2012-06-13 at 8.08.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819" y="2937704"/>
            <a:ext cx="4745046" cy="3772424"/>
          </a:xfrm>
          <a:prstGeom prst="rect">
            <a:avLst/>
          </a:prstGeom>
        </p:spPr>
      </p:pic>
      <p:sp>
        <p:nvSpPr>
          <p:cNvPr id="4" name="TextBox 3"/>
          <p:cNvSpPr txBox="1"/>
          <p:nvPr/>
        </p:nvSpPr>
        <p:spPr>
          <a:xfrm>
            <a:off x="5088637" y="227342"/>
            <a:ext cx="3262432" cy="923330"/>
          </a:xfrm>
          <a:prstGeom prst="rect">
            <a:avLst/>
          </a:prstGeom>
          <a:noFill/>
        </p:spPr>
        <p:txBody>
          <a:bodyPr wrap="none" rtlCol="0">
            <a:spAutoFit/>
          </a:bodyPr>
          <a:lstStyle/>
          <a:p>
            <a:r>
              <a:rPr lang="en-US" dirty="0" smtClean="0"/>
              <a:t>Galactic Chemical Enrichment </a:t>
            </a:r>
          </a:p>
          <a:p>
            <a:r>
              <a:rPr lang="en-US" dirty="0" smtClean="0"/>
              <a:t>models (</a:t>
            </a:r>
            <a:r>
              <a:rPr lang="en-US" dirty="0" err="1" smtClean="0"/>
              <a:t>SNae</a:t>
            </a:r>
            <a:r>
              <a:rPr lang="en-US" dirty="0" smtClean="0"/>
              <a:t> II &amp; </a:t>
            </a:r>
            <a:r>
              <a:rPr lang="en-US" dirty="0" err="1" smtClean="0"/>
              <a:t>Ia</a:t>
            </a:r>
            <a:r>
              <a:rPr lang="en-US" dirty="0" smtClean="0"/>
              <a:t>) coupled </a:t>
            </a:r>
          </a:p>
          <a:p>
            <a:r>
              <a:rPr lang="en-US" dirty="0" smtClean="0"/>
              <a:t>with SAM</a:t>
            </a:r>
            <a:endParaRPr lang="en-US" dirty="0"/>
          </a:p>
        </p:txBody>
      </p:sp>
      <p:sp>
        <p:nvSpPr>
          <p:cNvPr id="5" name="TextBox 4"/>
          <p:cNvSpPr txBox="1"/>
          <p:nvPr/>
        </p:nvSpPr>
        <p:spPr>
          <a:xfrm>
            <a:off x="5088637" y="1880776"/>
            <a:ext cx="3800890" cy="646331"/>
          </a:xfrm>
          <a:prstGeom prst="rect">
            <a:avLst/>
          </a:prstGeom>
          <a:noFill/>
        </p:spPr>
        <p:txBody>
          <a:bodyPr wrap="none" rtlCol="0">
            <a:spAutoFit/>
          </a:bodyPr>
          <a:lstStyle/>
          <a:p>
            <a:r>
              <a:rPr lang="en-US" i="1" dirty="0" smtClean="0"/>
              <a:t>(low mass) model galaxies appear to </a:t>
            </a:r>
          </a:p>
          <a:p>
            <a:r>
              <a:rPr lang="en-US" i="1" dirty="0" smtClean="0"/>
              <a:t>be too enriched at high redshift</a:t>
            </a:r>
            <a:endParaRPr lang="en-US" i="1" dirty="0"/>
          </a:p>
        </p:txBody>
      </p:sp>
      <p:sp>
        <p:nvSpPr>
          <p:cNvPr id="6" name="Rectangle 5"/>
          <p:cNvSpPr/>
          <p:nvPr/>
        </p:nvSpPr>
        <p:spPr>
          <a:xfrm>
            <a:off x="372690" y="6171860"/>
            <a:ext cx="3788129" cy="369332"/>
          </a:xfrm>
          <a:prstGeom prst="rect">
            <a:avLst/>
          </a:prstGeom>
        </p:spPr>
        <p:txBody>
          <a:bodyPr wrap="none">
            <a:spAutoFit/>
          </a:bodyPr>
          <a:lstStyle/>
          <a:p>
            <a:r>
              <a:rPr lang="en-US" dirty="0" err="1"/>
              <a:t>Arrigoni</a:t>
            </a:r>
            <a:r>
              <a:rPr lang="en-US" dirty="0"/>
              <a:t>, </a:t>
            </a:r>
            <a:r>
              <a:rPr lang="en-US" dirty="0" err="1"/>
              <a:t>Trager</a:t>
            </a:r>
            <a:r>
              <a:rPr lang="en-US" dirty="0"/>
              <a:t>, </a:t>
            </a:r>
            <a:r>
              <a:rPr lang="en-US" dirty="0" err="1"/>
              <a:t>rss</a:t>
            </a:r>
            <a:r>
              <a:rPr lang="en-US" dirty="0"/>
              <a:t> &amp; Popping 2012</a:t>
            </a:r>
          </a:p>
        </p:txBody>
      </p:sp>
      <p:sp>
        <p:nvSpPr>
          <p:cNvPr id="7" name="TextBox 6"/>
          <p:cNvSpPr txBox="1"/>
          <p:nvPr/>
        </p:nvSpPr>
        <p:spPr>
          <a:xfrm>
            <a:off x="372690" y="4275117"/>
            <a:ext cx="3583032" cy="646331"/>
          </a:xfrm>
          <a:prstGeom prst="rect">
            <a:avLst/>
          </a:prstGeom>
          <a:noFill/>
        </p:spPr>
        <p:txBody>
          <a:bodyPr wrap="none" rtlCol="0">
            <a:spAutoFit/>
          </a:bodyPr>
          <a:lstStyle/>
          <a:p>
            <a:r>
              <a:rPr lang="en-US" dirty="0" smtClean="0"/>
              <a:t>(these results are for the “classical</a:t>
            </a:r>
          </a:p>
          <a:p>
            <a:r>
              <a:rPr lang="en-US" dirty="0" err="1" smtClean="0"/>
              <a:t>Kennicutt</a:t>
            </a:r>
            <a:r>
              <a:rPr lang="en-US" dirty="0" smtClean="0"/>
              <a:t>” model)</a:t>
            </a:r>
            <a:endParaRPr lang="en-US" dirty="0"/>
          </a:p>
        </p:txBody>
      </p:sp>
    </p:spTree>
    <p:extLst>
      <p:ext uri="{BB962C8B-B14F-4D97-AF65-F5344CB8AC3E}">
        <p14:creationId xmlns:p14="http://schemas.microsoft.com/office/powerpoint/2010/main" val="31015020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6-13 at 8.10.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60" y="147773"/>
            <a:ext cx="4779336" cy="6565552"/>
          </a:xfrm>
          <a:prstGeom prst="rect">
            <a:avLst/>
          </a:prstGeom>
        </p:spPr>
      </p:pic>
      <p:sp>
        <p:nvSpPr>
          <p:cNvPr id="4" name="TextBox 3"/>
          <p:cNvSpPr txBox="1"/>
          <p:nvPr/>
        </p:nvSpPr>
        <p:spPr>
          <a:xfrm>
            <a:off x="5176911" y="6204953"/>
            <a:ext cx="3788129" cy="369332"/>
          </a:xfrm>
          <a:prstGeom prst="rect">
            <a:avLst/>
          </a:prstGeom>
          <a:noFill/>
        </p:spPr>
        <p:txBody>
          <a:bodyPr wrap="none" rtlCol="0">
            <a:spAutoFit/>
          </a:bodyPr>
          <a:lstStyle/>
          <a:p>
            <a:r>
              <a:rPr lang="en-US" dirty="0" err="1" smtClean="0"/>
              <a:t>Arrigoni</a:t>
            </a:r>
            <a:r>
              <a:rPr lang="en-US" dirty="0" smtClean="0"/>
              <a:t>, </a:t>
            </a:r>
            <a:r>
              <a:rPr lang="en-US" dirty="0" err="1" smtClean="0"/>
              <a:t>Trager</a:t>
            </a:r>
            <a:r>
              <a:rPr lang="en-US" dirty="0" smtClean="0"/>
              <a:t>, </a:t>
            </a:r>
            <a:r>
              <a:rPr lang="en-US" dirty="0" err="1" smtClean="0"/>
              <a:t>rss</a:t>
            </a:r>
            <a:r>
              <a:rPr lang="en-US" dirty="0" smtClean="0"/>
              <a:t> &amp; Popping 2012</a:t>
            </a:r>
            <a:endParaRPr lang="en-US" dirty="0"/>
          </a:p>
        </p:txBody>
      </p:sp>
      <p:sp>
        <p:nvSpPr>
          <p:cNvPr id="5" name="TextBox 4"/>
          <p:cNvSpPr txBox="1"/>
          <p:nvPr/>
        </p:nvSpPr>
        <p:spPr>
          <a:xfrm>
            <a:off x="5176911" y="434025"/>
            <a:ext cx="3816445" cy="1200329"/>
          </a:xfrm>
          <a:prstGeom prst="rect">
            <a:avLst/>
          </a:prstGeom>
          <a:noFill/>
        </p:spPr>
        <p:txBody>
          <a:bodyPr wrap="none" rtlCol="0">
            <a:spAutoFit/>
          </a:bodyPr>
          <a:lstStyle/>
          <a:p>
            <a:r>
              <a:rPr lang="en-US" dirty="0" smtClean="0"/>
              <a:t>but interestingly, the model galaxies</a:t>
            </a:r>
          </a:p>
          <a:p>
            <a:r>
              <a:rPr lang="en-US" i="1" dirty="0" smtClean="0"/>
              <a:t>do</a:t>
            </a:r>
            <a:r>
              <a:rPr lang="en-US" dirty="0" smtClean="0"/>
              <a:t> seem to lie on (and evolve along)</a:t>
            </a:r>
          </a:p>
          <a:p>
            <a:r>
              <a:rPr lang="en-US" dirty="0" smtClean="0"/>
              <a:t>the “Fundamental M-Z-SFR Plane”</a:t>
            </a:r>
          </a:p>
          <a:p>
            <a:r>
              <a:rPr lang="en-US" dirty="0" smtClean="0"/>
              <a:t>(</a:t>
            </a:r>
            <a:r>
              <a:rPr lang="en-US" dirty="0" err="1" smtClean="0"/>
              <a:t>Mannucci</a:t>
            </a:r>
            <a:r>
              <a:rPr lang="en-US" dirty="0" smtClean="0"/>
              <a:t> et al. 2010)!</a:t>
            </a:r>
            <a:endParaRPr lang="en-US" dirty="0"/>
          </a:p>
        </p:txBody>
      </p:sp>
    </p:spTree>
    <p:extLst>
      <p:ext uri="{BB962C8B-B14F-4D97-AF65-F5344CB8AC3E}">
        <p14:creationId xmlns:p14="http://schemas.microsoft.com/office/powerpoint/2010/main" val="34210386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kenn_ken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8" y="2590800"/>
            <a:ext cx="433228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1" descr="kenn_g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90800"/>
            <a:ext cx="43624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3"/>
          <p:cNvSpPr txBox="1">
            <a:spLocks noChangeArrowheads="1"/>
          </p:cNvSpPr>
          <p:nvPr/>
        </p:nvSpPr>
        <p:spPr bwMode="auto">
          <a:xfrm>
            <a:off x="457200" y="2057400"/>
            <a:ext cx="308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Kennicutt + threshold</a:t>
            </a:r>
          </a:p>
        </p:txBody>
      </p:sp>
      <p:sp>
        <p:nvSpPr>
          <p:cNvPr id="55300" name="TextBox 4"/>
          <p:cNvSpPr txBox="1">
            <a:spLocks noChangeArrowheads="1"/>
          </p:cNvSpPr>
          <p:nvPr/>
        </p:nvSpPr>
        <p:spPr bwMode="auto">
          <a:xfrm>
            <a:off x="4572000" y="2057400"/>
            <a:ext cx="4273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Z-dependent H2-based recipe</a:t>
            </a:r>
            <a:endParaRPr lang="en-US" dirty="0"/>
          </a:p>
        </p:txBody>
      </p:sp>
      <p:sp>
        <p:nvSpPr>
          <p:cNvPr id="6" name="Title 5"/>
          <p:cNvSpPr>
            <a:spLocks noGrp="1"/>
          </p:cNvSpPr>
          <p:nvPr>
            <p:ph type="title"/>
          </p:nvPr>
        </p:nvSpPr>
        <p:spPr/>
        <p:txBody>
          <a:bodyPr/>
          <a:lstStyle/>
          <a:p>
            <a:pPr>
              <a:defRPr/>
            </a:pPr>
            <a:r>
              <a:rPr lang="en-US">
                <a:latin typeface="Copperplate Gothic Light" charset="0"/>
                <a:ea typeface="MS Pゴシック" charset="0"/>
                <a:cs typeface="MS Pゴシック" charset="0"/>
              </a:rPr>
              <a:t>kennicutt-schmidt  relation</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massmetgas_gk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9309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2"/>
          <p:cNvSpPr txBox="1">
            <a:spLocks noChangeArrowheads="1"/>
          </p:cNvSpPr>
          <p:nvPr/>
        </p:nvSpPr>
        <p:spPr bwMode="auto">
          <a:xfrm>
            <a:off x="6324600" y="1905000"/>
            <a:ext cx="2562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Moustakas et al.</a:t>
            </a:r>
          </a:p>
          <a:p>
            <a:r>
              <a:rPr lang="en-US"/>
              <a:t>THINGS galaxies</a:t>
            </a:r>
          </a:p>
          <a:p>
            <a:r>
              <a:rPr lang="en-US"/>
              <a:t>Pilyugin &amp; Thuan</a:t>
            </a:r>
          </a:p>
          <a:p>
            <a:r>
              <a:rPr lang="en-US"/>
              <a:t>(1995) calibration</a:t>
            </a:r>
          </a:p>
        </p:txBody>
      </p:sp>
      <p:sp>
        <p:nvSpPr>
          <p:cNvPr id="56323" name="TextBox 3"/>
          <p:cNvSpPr txBox="1">
            <a:spLocks noChangeArrowheads="1"/>
          </p:cNvSpPr>
          <p:nvPr/>
        </p:nvSpPr>
        <p:spPr bwMode="auto">
          <a:xfrm>
            <a:off x="6264275" y="3581400"/>
            <a:ext cx="2909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renormalized</a:t>
            </a:r>
          </a:p>
          <a:p>
            <a:r>
              <a:rPr lang="en-US"/>
              <a:t>Tremonti et al. 2004</a:t>
            </a:r>
          </a:p>
          <a:p>
            <a:r>
              <a:rPr lang="en-US"/>
              <a:t>Maiolino et al. 2008</a:t>
            </a:r>
          </a:p>
        </p:txBody>
      </p:sp>
      <p:sp>
        <p:nvSpPr>
          <p:cNvPr id="5" name="Title 4"/>
          <p:cNvSpPr>
            <a:spLocks noGrp="1"/>
          </p:cNvSpPr>
          <p:nvPr>
            <p:ph type="title"/>
          </p:nvPr>
        </p:nvSpPr>
        <p:spPr>
          <a:xfrm>
            <a:off x="685800" y="25400"/>
            <a:ext cx="7772400" cy="894353"/>
          </a:xfrm>
        </p:spPr>
        <p:txBody>
          <a:bodyPr/>
          <a:lstStyle/>
          <a:p>
            <a:pPr>
              <a:defRPr/>
            </a:pPr>
            <a:r>
              <a:rPr lang="en-US" dirty="0" smtClean="0"/>
              <a:t>gas phase </a:t>
            </a:r>
            <a:r>
              <a:rPr lang="en-US" dirty="0" err="1" smtClean="0"/>
              <a:t>metallicity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Picture 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5181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p:cNvSpPr txBox="1">
            <a:spLocks noChangeArrowheads="1"/>
          </p:cNvSpPr>
          <p:nvPr/>
        </p:nvSpPr>
        <p:spPr bwMode="auto">
          <a:xfrm>
            <a:off x="457200" y="6396038"/>
            <a:ext cx="49242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t>Bigiel</a:t>
            </a:r>
            <a:r>
              <a:rPr lang="en-US" dirty="0"/>
              <a:t> et al. 2008; </a:t>
            </a:r>
            <a:r>
              <a:rPr lang="en-US" dirty="0" smtClean="0"/>
              <a:t>Leroy </a:t>
            </a:r>
            <a:r>
              <a:rPr lang="en-US" dirty="0"/>
              <a:t>et al. </a:t>
            </a:r>
            <a:r>
              <a:rPr lang="en-US" dirty="0" smtClean="0"/>
              <a:t>2008</a:t>
            </a:r>
            <a:endParaRPr lang="en-US" dirty="0"/>
          </a:p>
        </p:txBody>
      </p:sp>
      <p:sp>
        <p:nvSpPr>
          <p:cNvPr id="36867" name="TextBox 3"/>
          <p:cNvSpPr txBox="1">
            <a:spLocks noChangeArrowheads="1"/>
          </p:cNvSpPr>
          <p:nvPr/>
        </p:nvSpPr>
        <p:spPr bwMode="auto">
          <a:xfrm>
            <a:off x="6934200" y="3657600"/>
            <a:ext cx="19224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star formation</a:t>
            </a:r>
          </a:p>
          <a:p>
            <a:r>
              <a:rPr lang="en-US" sz="2000"/>
              <a:t>correlated with</a:t>
            </a:r>
          </a:p>
          <a:p>
            <a:r>
              <a:rPr lang="en-US" sz="2000"/>
              <a:t>density of </a:t>
            </a:r>
          </a:p>
          <a:p>
            <a:r>
              <a:rPr lang="en-US" sz="2000" i="1"/>
              <a:t>molecular</a:t>
            </a:r>
          </a:p>
          <a:p>
            <a:r>
              <a:rPr lang="en-US" sz="2000"/>
              <a:t>hydrogen;</a:t>
            </a:r>
          </a:p>
          <a:p>
            <a:r>
              <a:rPr lang="en-US" sz="2000"/>
              <a:t>almost no </a:t>
            </a:r>
          </a:p>
          <a:p>
            <a:r>
              <a:rPr lang="en-US" sz="2000"/>
              <a:t>correlation with</a:t>
            </a:r>
          </a:p>
          <a:p>
            <a:r>
              <a:rPr lang="en-US" sz="2000"/>
              <a:t>HI</a:t>
            </a:r>
          </a:p>
        </p:txBody>
      </p:sp>
      <p:sp>
        <p:nvSpPr>
          <p:cNvPr id="2" name="Title 1"/>
          <p:cNvSpPr>
            <a:spLocks noGrp="1"/>
          </p:cNvSpPr>
          <p:nvPr>
            <p:ph type="title"/>
          </p:nvPr>
        </p:nvSpPr>
        <p:spPr>
          <a:xfrm>
            <a:off x="685800" y="152400"/>
            <a:ext cx="7772400" cy="767353"/>
          </a:xfrm>
        </p:spPr>
        <p:txBody>
          <a:bodyPr/>
          <a:lstStyle/>
          <a:p>
            <a:pPr>
              <a:defRPr/>
            </a:pPr>
            <a:r>
              <a:rPr lang="en-US" dirty="0" smtClean="0"/>
              <a:t>beyond </a:t>
            </a:r>
            <a:r>
              <a:rPr lang="en-US" dirty="0" err="1" smtClean="0"/>
              <a:t>Kennicutt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3505200" y="5943600"/>
            <a:ext cx="5273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Krumholz, McKee &amp; Tumlinson 2008a,b, 2009</a:t>
            </a:r>
          </a:p>
          <a:p>
            <a:r>
              <a:rPr lang="en-US" sz="1800"/>
              <a:t>McKee &amp; Krumholz 2010; Krumholz &amp; Dekel 2011</a:t>
            </a:r>
          </a:p>
        </p:txBody>
      </p:sp>
      <p:sp>
        <p:nvSpPr>
          <p:cNvPr id="4" name="Title 3"/>
          <p:cNvSpPr>
            <a:spLocks noGrp="1"/>
          </p:cNvSpPr>
          <p:nvPr>
            <p:ph type="title"/>
          </p:nvPr>
        </p:nvSpPr>
        <p:spPr/>
        <p:txBody>
          <a:bodyPr>
            <a:normAutofit/>
          </a:bodyPr>
          <a:lstStyle/>
          <a:p>
            <a:pPr>
              <a:defRPr/>
            </a:pPr>
            <a:r>
              <a:rPr lang="en-US" dirty="0" smtClean="0">
                <a:ea typeface="MS Pゴシック" charset="0"/>
                <a:cs typeface="MS Pゴシック" charset="0"/>
              </a:rPr>
              <a:t>Tracking molecular hydrogen</a:t>
            </a:r>
            <a:endParaRPr lang="en-US" dirty="0">
              <a:ea typeface="MS Pゴシック" charset="0"/>
              <a:cs typeface="MS Pゴシック" charset="0"/>
            </a:endParaRPr>
          </a:p>
        </p:txBody>
      </p:sp>
      <p:sp>
        <p:nvSpPr>
          <p:cNvPr id="5" name="Content Placeholder 4"/>
          <p:cNvSpPr>
            <a:spLocks noGrp="1"/>
          </p:cNvSpPr>
          <p:nvPr>
            <p:ph sz="half" idx="1"/>
          </p:nvPr>
        </p:nvSpPr>
        <p:spPr>
          <a:xfrm>
            <a:off x="152400" y="2362200"/>
            <a:ext cx="3124200" cy="4191000"/>
          </a:xfrm>
        </p:spPr>
        <p:txBody>
          <a:bodyPr/>
          <a:lstStyle/>
          <a:p>
            <a:pPr>
              <a:defRPr/>
            </a:pPr>
            <a:r>
              <a:rPr lang="en-US" sz="2400" dirty="0" smtClean="0">
                <a:latin typeface="American Typewriter" charset="0"/>
                <a:ea typeface="MS Pゴシック" charset="0"/>
                <a:cs typeface="MS Pゴシック" charset="0"/>
              </a:rPr>
              <a:t>H</a:t>
            </a:r>
            <a:r>
              <a:rPr lang="en-US" sz="2400" baseline="-25000" dirty="0" smtClean="0">
                <a:latin typeface="American Typewriter" charset="0"/>
                <a:ea typeface="MS Pゴシック" charset="0"/>
                <a:cs typeface="MS Pゴシック" charset="0"/>
              </a:rPr>
              <a:t>2</a:t>
            </a:r>
            <a:r>
              <a:rPr lang="en-US" sz="2400" dirty="0" smtClean="0">
                <a:latin typeface="American Typewriter" charset="0"/>
                <a:ea typeface="MS Pゴシック" charset="0"/>
                <a:cs typeface="MS Pゴシック" charset="0"/>
              </a:rPr>
              <a:t> </a:t>
            </a:r>
            <a:r>
              <a:rPr lang="en-US" sz="2400" dirty="0">
                <a:latin typeface="American Typewriter" charset="0"/>
                <a:ea typeface="MS Pゴシック" charset="0"/>
                <a:cs typeface="MS Pゴシック" charset="0"/>
              </a:rPr>
              <a:t>fraction depends on </a:t>
            </a:r>
            <a:r>
              <a:rPr lang="en-US" sz="2400" dirty="0" smtClean="0">
                <a:latin typeface="American Typewriter" charset="0"/>
                <a:ea typeface="MS Pゴシック" charset="0"/>
                <a:cs typeface="MS Pゴシック" charset="0"/>
              </a:rPr>
              <a:t>gas density, amount </a:t>
            </a:r>
            <a:r>
              <a:rPr lang="en-US" sz="2400" dirty="0">
                <a:latin typeface="American Typewriter" charset="0"/>
                <a:ea typeface="MS Pゴシック" charset="0"/>
                <a:cs typeface="MS Pゴシック" charset="0"/>
              </a:rPr>
              <a:t>of </a:t>
            </a:r>
            <a:r>
              <a:rPr lang="en-US" sz="2400" dirty="0" smtClean="0">
                <a:latin typeface="American Typewriter" charset="0"/>
                <a:ea typeface="MS Pゴシック" charset="0"/>
                <a:cs typeface="MS Pゴシック" charset="0"/>
              </a:rPr>
              <a:t>dust (</a:t>
            </a:r>
            <a:r>
              <a:rPr lang="en-US" sz="2400" dirty="0" err="1" smtClean="0">
                <a:latin typeface="American Typewriter" charset="0"/>
                <a:ea typeface="MS Pゴシック" charset="0"/>
                <a:cs typeface="MS Pゴシック" charset="0"/>
              </a:rPr>
              <a:t>metallicity</a:t>
            </a:r>
            <a:r>
              <a:rPr lang="en-US" sz="2400" dirty="0" smtClean="0">
                <a:latin typeface="American Typewriter" charset="0"/>
                <a:ea typeface="MS Pゴシック" charset="0"/>
                <a:cs typeface="MS Pゴシック" charset="0"/>
              </a:rPr>
              <a:t>) and </a:t>
            </a:r>
            <a:r>
              <a:rPr lang="en-US" sz="2400" dirty="0">
                <a:latin typeface="American Typewriter" charset="0"/>
                <a:ea typeface="MS Pゴシック" charset="0"/>
                <a:cs typeface="MS Pゴシック" charset="0"/>
              </a:rPr>
              <a:t>intensity of UV radiation</a:t>
            </a:r>
          </a:p>
        </p:txBody>
      </p:sp>
      <p:pic>
        <p:nvPicPr>
          <p:cNvPr id="51204" name="Picture 1" descr="fmol_kdfi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286000"/>
            <a:ext cx="393223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2"/>
          <p:cNvSpPr txBox="1">
            <a:spLocks noChangeArrowheads="1"/>
          </p:cNvSpPr>
          <p:nvPr/>
        </p:nvSpPr>
        <p:spPr bwMode="auto">
          <a:xfrm>
            <a:off x="8077200" y="2743200"/>
            <a:ext cx="9794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Z=1.0</a:t>
            </a:r>
          </a:p>
          <a:p>
            <a:r>
              <a:rPr lang="en-US"/>
              <a:t>0.3</a:t>
            </a:r>
          </a:p>
          <a:p>
            <a:r>
              <a:rPr lang="en-US"/>
              <a:t>0.1</a:t>
            </a:r>
          </a:p>
          <a:p>
            <a:r>
              <a:rPr lang="en-US"/>
              <a:t>0.01</a:t>
            </a:r>
          </a:p>
          <a:p>
            <a:r>
              <a:rPr lang="en-US"/>
              <a:t>0.001</a:t>
            </a:r>
          </a:p>
          <a:p>
            <a:endParaRPr lang="en-US"/>
          </a:p>
        </p:txBody>
      </p:sp>
      <p:sp>
        <p:nvSpPr>
          <p:cNvPr id="51206" name="TextBox 5"/>
          <p:cNvSpPr txBox="1">
            <a:spLocks noChangeArrowheads="1"/>
          </p:cNvSpPr>
          <p:nvPr/>
        </p:nvSpPr>
        <p:spPr bwMode="auto">
          <a:xfrm>
            <a:off x="304800" y="5663947"/>
            <a:ext cx="30075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see also </a:t>
            </a:r>
          </a:p>
          <a:p>
            <a:r>
              <a:rPr lang="en-US" sz="1800" dirty="0" err="1"/>
              <a:t>Gnedin</a:t>
            </a:r>
            <a:r>
              <a:rPr lang="en-US" sz="1800" dirty="0"/>
              <a:t> &amp; </a:t>
            </a:r>
            <a:r>
              <a:rPr lang="en-US" sz="1800" dirty="0" err="1"/>
              <a:t>Kravtsov</a:t>
            </a:r>
            <a:r>
              <a:rPr lang="en-US" sz="1800" dirty="0"/>
              <a:t> 2010;</a:t>
            </a:r>
          </a:p>
          <a:p>
            <a:r>
              <a:rPr lang="en-US" sz="1800" dirty="0"/>
              <a:t>Robertson &amp; </a:t>
            </a:r>
            <a:r>
              <a:rPr lang="en-US" sz="1800" dirty="0" err="1"/>
              <a:t>Kravtsov</a:t>
            </a:r>
            <a:r>
              <a:rPr lang="en-US" sz="1800" dirty="0"/>
              <a:t> 2009 </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913346"/>
          </a:xfrm>
        </p:spPr>
        <p:txBody>
          <a:bodyPr>
            <a:normAutofit fontScale="90000"/>
          </a:bodyPr>
          <a:lstStyle/>
          <a:p>
            <a:r>
              <a:rPr lang="en-US" dirty="0" smtClean="0"/>
              <a:t>H2 as function of mid-plane pressure</a:t>
            </a:r>
            <a:endParaRPr lang="en-US" dirty="0"/>
          </a:p>
        </p:txBody>
      </p:sp>
      <p:pic>
        <p:nvPicPr>
          <p:cNvPr id="6" name="Picture 5" descr="Screen Shot 2012-08-08 at 12.09.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600"/>
            <a:ext cx="6016123" cy="5195358"/>
          </a:xfrm>
          <a:prstGeom prst="rect">
            <a:avLst/>
          </a:prstGeom>
        </p:spPr>
      </p:pic>
      <p:sp>
        <p:nvSpPr>
          <p:cNvPr id="7" name="TextBox 6"/>
          <p:cNvSpPr txBox="1"/>
          <p:nvPr/>
        </p:nvSpPr>
        <p:spPr>
          <a:xfrm>
            <a:off x="6473323" y="6212225"/>
            <a:ext cx="2635570" cy="369332"/>
          </a:xfrm>
          <a:prstGeom prst="rect">
            <a:avLst/>
          </a:prstGeom>
          <a:noFill/>
        </p:spPr>
        <p:txBody>
          <a:bodyPr wrap="none" rtlCol="0">
            <a:spAutoFit/>
          </a:bodyPr>
          <a:lstStyle/>
          <a:p>
            <a:r>
              <a:rPr lang="en-US" dirty="0" smtClean="0"/>
              <a:t>Blitz &amp; </a:t>
            </a:r>
            <a:r>
              <a:rPr lang="en-US" dirty="0" err="1" smtClean="0"/>
              <a:t>Rosolowsky</a:t>
            </a:r>
            <a:r>
              <a:rPr lang="en-US" dirty="0" smtClean="0"/>
              <a:t> 2006</a:t>
            </a:r>
            <a:endParaRPr lang="en-US" dirty="0"/>
          </a:p>
        </p:txBody>
      </p:sp>
    </p:spTree>
    <p:extLst>
      <p:ext uri="{BB962C8B-B14F-4D97-AF65-F5344CB8AC3E}">
        <p14:creationId xmlns:p14="http://schemas.microsoft.com/office/powerpoint/2010/main" val="34131584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953000"/>
          </a:xfrm>
        </p:spPr>
        <p:txBody>
          <a:bodyPr>
            <a:normAutofit lnSpcReduction="10000"/>
          </a:bodyPr>
          <a:lstStyle/>
          <a:p>
            <a:pPr>
              <a:defRPr/>
            </a:pPr>
            <a:r>
              <a:rPr lang="en-US" dirty="0" smtClean="0">
                <a:ea typeface="MS Pゴシック" charset="0"/>
                <a:cs typeface="MS Pゴシック" charset="0"/>
              </a:rPr>
              <a:t>disk sizes </a:t>
            </a:r>
            <a:r>
              <a:rPr lang="en-US" dirty="0" err="1" smtClean="0">
                <a:ea typeface="MS Pゴシック" charset="0"/>
                <a:cs typeface="MS Pゴシック" charset="0"/>
              </a:rPr>
              <a:t>modelled</a:t>
            </a:r>
            <a:r>
              <a:rPr lang="en-US" dirty="0" smtClean="0">
                <a:ea typeface="MS Pゴシック" charset="0"/>
                <a:cs typeface="MS Pゴシック" charset="0"/>
              </a:rPr>
              <a:t> using standard angular momentum conservation arguments + adiabatic contraction</a:t>
            </a:r>
          </a:p>
          <a:p>
            <a:pPr>
              <a:defRPr/>
            </a:pPr>
            <a:r>
              <a:rPr lang="en-US" dirty="0" smtClean="0">
                <a:ea typeface="MS Pゴシック" charset="0"/>
                <a:cs typeface="MS Pゴシック" charset="0"/>
              </a:rPr>
              <a:t>assume </a:t>
            </a:r>
            <a:r>
              <a:rPr lang="en-US" dirty="0">
                <a:ea typeface="MS Pゴシック" charset="0"/>
                <a:cs typeface="MS Pゴシック" charset="0"/>
              </a:rPr>
              <a:t>that total gas radial density distribution within each disk is described by an </a:t>
            </a:r>
            <a:r>
              <a:rPr lang="en-US" dirty="0" smtClean="0">
                <a:ea typeface="MS Pゴシック" charset="0"/>
                <a:cs typeface="MS Pゴシック" charset="0"/>
              </a:rPr>
              <a:t>exponential</a:t>
            </a:r>
          </a:p>
          <a:p>
            <a:pPr>
              <a:defRPr/>
            </a:pPr>
            <a:r>
              <a:rPr lang="en-US" dirty="0" smtClean="0">
                <a:ea typeface="MS Pゴシック" charset="0"/>
                <a:cs typeface="MS Pゴシック" charset="0"/>
              </a:rPr>
              <a:t>dust</a:t>
            </a:r>
            <a:r>
              <a:rPr lang="en-US" dirty="0">
                <a:ea typeface="MS Pゴシック" charset="0"/>
                <a:cs typeface="MS Pゴシック" charset="0"/>
              </a:rPr>
              <a:t>-to-gas </a:t>
            </a:r>
            <a:r>
              <a:rPr lang="en-US" dirty="0" err="1">
                <a:ea typeface="MS Pゴシック" charset="0"/>
                <a:cs typeface="MS Pゴシック" charset="0"/>
              </a:rPr>
              <a:t>propto</a:t>
            </a:r>
            <a:r>
              <a:rPr lang="en-US" dirty="0">
                <a:ea typeface="MS Pゴシック" charset="0"/>
                <a:cs typeface="MS Pゴシック" charset="0"/>
              </a:rPr>
              <a:t> cold-phase </a:t>
            </a:r>
            <a:r>
              <a:rPr lang="en-US" dirty="0" err="1" smtClean="0">
                <a:ea typeface="MS Pゴシック" charset="0"/>
                <a:cs typeface="MS Pゴシック" charset="0"/>
              </a:rPr>
              <a:t>metallicity</a:t>
            </a:r>
            <a:r>
              <a:rPr lang="en-US" dirty="0" smtClean="0">
                <a:ea typeface="MS Pゴシック" charset="0"/>
                <a:cs typeface="MS Pゴシック" charset="0"/>
              </a:rPr>
              <a:t>; IGM “pre-enriched” to 10</a:t>
            </a:r>
            <a:r>
              <a:rPr lang="en-US" baseline="30000" dirty="0" smtClean="0">
                <a:ea typeface="MS Pゴシック" charset="0"/>
                <a:cs typeface="MS Pゴシック" charset="0"/>
              </a:rPr>
              <a:t>-3</a:t>
            </a:r>
            <a:r>
              <a:rPr lang="en-US" dirty="0" smtClean="0">
                <a:ea typeface="MS Pゴシック" charset="0"/>
                <a:cs typeface="MS Pゴシック" charset="0"/>
              </a:rPr>
              <a:t> </a:t>
            </a:r>
            <a:r>
              <a:rPr lang="en-US" dirty="0" err="1" smtClean="0">
                <a:ea typeface="MS Pゴシック" charset="0"/>
                <a:cs typeface="MS Pゴシック" charset="0"/>
              </a:rPr>
              <a:t>Z</a:t>
            </a:r>
            <a:r>
              <a:rPr lang="en-US" baseline="-25000" dirty="0" err="1" smtClean="0">
                <a:ea typeface="MS Pゴシック" charset="0"/>
                <a:cs typeface="MS Pゴシック" charset="0"/>
              </a:rPr>
              <a:t>sun</a:t>
            </a:r>
            <a:r>
              <a:rPr lang="en-US" dirty="0" smtClean="0">
                <a:ea typeface="MS Pゴシック" charset="0"/>
                <a:cs typeface="MS Pゴシック" charset="0"/>
              </a:rPr>
              <a:t> by Pop III stars</a:t>
            </a:r>
          </a:p>
          <a:p>
            <a:pPr>
              <a:defRPr/>
            </a:pPr>
            <a:r>
              <a:rPr lang="en-US" dirty="0" smtClean="0">
                <a:ea typeface="MS Pゴシック" charset="0"/>
                <a:cs typeface="MS Pゴシック" charset="0"/>
              </a:rPr>
              <a:t>compute </a:t>
            </a:r>
            <a:r>
              <a:rPr lang="en-US" dirty="0">
                <a:ea typeface="MS Pゴシック" charset="0"/>
                <a:cs typeface="MS Pゴシック" charset="0"/>
              </a:rPr>
              <a:t>f(H</a:t>
            </a:r>
            <a:r>
              <a:rPr lang="en-US" baseline="-25000" dirty="0">
                <a:ea typeface="MS Pゴシック" charset="0"/>
                <a:cs typeface="MS Pゴシック" charset="0"/>
              </a:rPr>
              <a:t>2</a:t>
            </a:r>
            <a:r>
              <a:rPr lang="en-US" dirty="0">
                <a:ea typeface="MS Pゴシック" charset="0"/>
                <a:cs typeface="MS Pゴシック" charset="0"/>
              </a:rPr>
              <a:t>) and corresponding SFRD at each </a:t>
            </a:r>
            <a:r>
              <a:rPr lang="en-US" dirty="0" err="1">
                <a:ea typeface="MS Pゴシック" charset="0"/>
                <a:cs typeface="MS Pゴシック" charset="0"/>
              </a:rPr>
              <a:t>timestep</a:t>
            </a:r>
            <a:r>
              <a:rPr lang="en-US" dirty="0">
                <a:ea typeface="MS Pゴシック" charset="0"/>
                <a:cs typeface="MS Pゴシック" charset="0"/>
              </a:rPr>
              <a:t> (do not track formation/consumption/destruction</a:t>
            </a:r>
            <a:r>
              <a:rPr lang="en-US" dirty="0" smtClean="0">
                <a:ea typeface="MS Pゴシック" charset="0"/>
                <a:cs typeface="MS Pゴシック" charset="0"/>
              </a:rPr>
              <a:t>)</a:t>
            </a:r>
          </a:p>
          <a:p>
            <a:pPr>
              <a:defRPr/>
            </a:pPr>
            <a:r>
              <a:rPr lang="en-US" dirty="0" smtClean="0">
                <a:ea typeface="MS Pゴシック" charset="0"/>
                <a:cs typeface="MS Pゴシック" charset="0"/>
              </a:rPr>
              <a:t>stars form in H2 with ~constant efficiency/timescale (</a:t>
            </a:r>
            <a:r>
              <a:rPr lang="en-US" dirty="0" err="1" smtClean="0">
                <a:ea typeface="MS Pゴシック" charset="0"/>
                <a:cs typeface="MS Pゴシック" charset="0"/>
              </a:rPr>
              <a:t>Bigiel</a:t>
            </a:r>
            <a:r>
              <a:rPr lang="en-US" dirty="0" smtClean="0">
                <a:ea typeface="MS Pゴシック" charset="0"/>
                <a:cs typeface="MS Pゴシック" charset="0"/>
              </a:rPr>
              <a:t> et al. 2008)</a:t>
            </a:r>
            <a:endParaRPr lang="en-US" dirty="0">
              <a:ea typeface="MS Pゴシック" charset="0"/>
              <a:cs typeface="MS Pゴシック" charset="0"/>
            </a:endParaRPr>
          </a:p>
          <a:p>
            <a:pPr>
              <a:defRPr/>
            </a:pPr>
            <a:endParaRPr lang="en-US" dirty="0">
              <a:latin typeface="American Typewriter" charset="0"/>
              <a:ea typeface="MS Pゴシック" charset="0"/>
              <a:cs typeface="MS Pゴシック" charset="0"/>
            </a:endParaRPr>
          </a:p>
        </p:txBody>
      </p:sp>
      <p:sp>
        <p:nvSpPr>
          <p:cNvPr id="4" name="Title 3"/>
          <p:cNvSpPr>
            <a:spLocks noGrp="1"/>
          </p:cNvSpPr>
          <p:nvPr>
            <p:ph type="title"/>
          </p:nvPr>
        </p:nvSpPr>
        <p:spPr>
          <a:xfrm>
            <a:off x="457200" y="201363"/>
            <a:ext cx="8229600" cy="860445"/>
          </a:xfrm>
        </p:spPr>
        <p:txBody>
          <a:bodyPr/>
          <a:lstStyle/>
          <a:p>
            <a:r>
              <a:rPr lang="en-US" dirty="0" smtClean="0"/>
              <a:t>Implementation in SAM</a:t>
            </a:r>
            <a:endParaRPr lang="en-US" dirty="0"/>
          </a:p>
        </p:txBody>
      </p:sp>
      <p:sp>
        <p:nvSpPr>
          <p:cNvPr id="2" name="TextBox 1"/>
          <p:cNvSpPr txBox="1"/>
          <p:nvPr/>
        </p:nvSpPr>
        <p:spPr>
          <a:xfrm>
            <a:off x="348781" y="6139934"/>
            <a:ext cx="5391219" cy="369332"/>
          </a:xfrm>
          <a:prstGeom prst="rect">
            <a:avLst/>
          </a:prstGeom>
          <a:noFill/>
        </p:spPr>
        <p:txBody>
          <a:bodyPr wrap="none" rtlCol="0">
            <a:spAutoFit/>
          </a:bodyPr>
          <a:lstStyle/>
          <a:p>
            <a:r>
              <a:rPr lang="en-US" dirty="0" err="1" smtClean="0"/>
              <a:t>rss</a:t>
            </a:r>
            <a:r>
              <a:rPr lang="en-US" dirty="0" smtClean="0"/>
              <a:t>, Popping &amp; </a:t>
            </a:r>
            <a:r>
              <a:rPr lang="en-US" dirty="0" err="1" smtClean="0"/>
              <a:t>Trager</a:t>
            </a:r>
            <a:r>
              <a:rPr lang="en-US" dirty="0" smtClean="0"/>
              <a:t>; Popping, </a:t>
            </a:r>
            <a:r>
              <a:rPr lang="en-US" dirty="0" err="1" smtClean="0"/>
              <a:t>rss</a:t>
            </a:r>
            <a:r>
              <a:rPr lang="en-US" dirty="0" smtClean="0"/>
              <a:t> &amp; </a:t>
            </a:r>
            <a:r>
              <a:rPr lang="en-US" dirty="0" err="1" smtClean="0"/>
              <a:t>Trager</a:t>
            </a:r>
            <a:r>
              <a:rPr lang="en-US" dirty="0" smtClean="0"/>
              <a:t> in prep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descr="galhist_kenngkemp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0"/>
            <a:ext cx="4025900" cy="3351213"/>
          </a:xfrm>
          <a:prstGeom prst="rect">
            <a:avLst/>
          </a:prstGeom>
          <a:ln>
            <a:solidFill>
              <a:schemeClr val="bg1">
                <a:lumMod val="50000"/>
              </a:schemeClr>
            </a:solidFill>
          </a:ln>
        </p:spPr>
      </p:pic>
      <p:pic>
        <p:nvPicPr>
          <p:cNvPr id="57347" name="Picture 2" descr="galhist_kenngkemp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0"/>
            <a:ext cx="4025900" cy="3351213"/>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3" descr="galhist_kenngkemp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3351213"/>
            <a:ext cx="4037012" cy="3360737"/>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Box 5"/>
          <p:cNvSpPr txBox="1">
            <a:spLocks noChangeArrowheads="1"/>
          </p:cNvSpPr>
          <p:nvPr/>
        </p:nvSpPr>
        <p:spPr bwMode="auto">
          <a:xfrm>
            <a:off x="444500" y="3351213"/>
            <a:ext cx="184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3C3C3C"/>
                </a:solidFill>
              </a:rPr>
              <a:t>Mh=2.0E09</a:t>
            </a:r>
          </a:p>
        </p:txBody>
      </p:sp>
      <p:sp>
        <p:nvSpPr>
          <p:cNvPr id="57350" name="TextBox 6"/>
          <p:cNvSpPr txBox="1">
            <a:spLocks noChangeArrowheads="1"/>
          </p:cNvSpPr>
          <p:nvPr/>
        </p:nvSpPr>
        <p:spPr bwMode="auto">
          <a:xfrm>
            <a:off x="3232150" y="3736975"/>
            <a:ext cx="118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3C3C3C"/>
                </a:solidFill>
              </a:rPr>
              <a:t>1.0E10</a:t>
            </a:r>
          </a:p>
        </p:txBody>
      </p:sp>
      <p:cxnSp>
        <p:nvCxnSpPr>
          <p:cNvPr id="9" name="Straight Arrow Connector 8"/>
          <p:cNvCxnSpPr/>
          <p:nvPr/>
        </p:nvCxnSpPr>
        <p:spPr>
          <a:xfrm flipV="1">
            <a:off x="4116388" y="3117850"/>
            <a:ext cx="749300" cy="619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352" name="TextBox 10"/>
          <p:cNvSpPr txBox="1">
            <a:spLocks noChangeArrowheads="1"/>
          </p:cNvSpPr>
          <p:nvPr/>
        </p:nvSpPr>
        <p:spPr bwMode="auto">
          <a:xfrm>
            <a:off x="2438400" y="44196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3C3C3C"/>
                </a:solidFill>
              </a:rPr>
              <a:t>1.0E11</a:t>
            </a:r>
          </a:p>
        </p:txBody>
      </p:sp>
      <p:cxnSp>
        <p:nvCxnSpPr>
          <p:cNvPr id="13" name="Straight Arrow Connector 12"/>
          <p:cNvCxnSpPr>
            <a:stCxn id="57352" idx="3"/>
            <a:endCxn id="57348" idx="1"/>
          </p:cNvCxnSpPr>
          <p:nvPr/>
        </p:nvCxnSpPr>
        <p:spPr>
          <a:xfrm>
            <a:off x="3581400" y="4649788"/>
            <a:ext cx="1065213" cy="382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354" name="TextBox 15"/>
          <p:cNvSpPr txBox="1">
            <a:spLocks noChangeArrowheads="1"/>
          </p:cNvSpPr>
          <p:nvPr/>
        </p:nvSpPr>
        <p:spPr bwMode="auto">
          <a:xfrm>
            <a:off x="228600" y="51054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8000FF"/>
                </a:solidFill>
              </a:rPr>
              <a:t>purple=standard Kennicutt</a:t>
            </a:r>
          </a:p>
          <a:p>
            <a:r>
              <a:rPr lang="en-US">
                <a:solidFill>
                  <a:srgbClr val="80FF00"/>
                </a:solidFill>
              </a:rPr>
              <a:t>green=Z-dependent SF recipe </a:t>
            </a:r>
          </a:p>
        </p:txBody>
      </p:sp>
      <p:sp>
        <p:nvSpPr>
          <p:cNvPr id="76811" name="TextBox 16"/>
          <p:cNvSpPr txBox="1">
            <a:spLocks noChangeArrowheads="1"/>
          </p:cNvSpPr>
          <p:nvPr/>
        </p:nvSpPr>
        <p:spPr bwMode="auto">
          <a:xfrm>
            <a:off x="146050" y="6350000"/>
            <a:ext cx="419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err="1" smtClean="0">
                <a:solidFill>
                  <a:schemeClr val="bg1">
                    <a:lumMod val="50000"/>
                  </a:schemeClr>
                </a:solidFill>
              </a:rPr>
              <a:t>rss</a:t>
            </a:r>
            <a:r>
              <a:rPr lang="en-US" dirty="0" smtClean="0">
                <a:solidFill>
                  <a:schemeClr val="bg1">
                    <a:lumMod val="50000"/>
                  </a:schemeClr>
                </a:solidFill>
              </a:rPr>
              <a:t>, Popping &amp; </a:t>
            </a:r>
            <a:r>
              <a:rPr lang="en-US" dirty="0" err="1" smtClean="0">
                <a:solidFill>
                  <a:schemeClr val="bg1">
                    <a:lumMod val="50000"/>
                  </a:schemeClr>
                </a:solidFill>
              </a:rPr>
              <a:t>Trager</a:t>
            </a:r>
            <a:r>
              <a:rPr lang="en-US" dirty="0" smtClean="0">
                <a:solidFill>
                  <a:schemeClr val="bg1">
                    <a:lumMod val="50000"/>
                  </a:schemeClr>
                </a:solidFill>
              </a:rPr>
              <a:t> in prep</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ce_recip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565" y="0"/>
            <a:ext cx="4843021" cy="6858000"/>
          </a:xfrm>
          <a:prstGeom prst="rect">
            <a:avLst/>
          </a:prstGeom>
        </p:spPr>
      </p:pic>
      <p:sp>
        <p:nvSpPr>
          <p:cNvPr id="4" name="TextBox 3"/>
          <p:cNvSpPr txBox="1"/>
          <p:nvPr/>
        </p:nvSpPr>
        <p:spPr>
          <a:xfrm>
            <a:off x="467145" y="404429"/>
            <a:ext cx="889987" cy="369332"/>
          </a:xfrm>
          <a:prstGeom prst="rect">
            <a:avLst/>
          </a:prstGeom>
          <a:noFill/>
        </p:spPr>
        <p:txBody>
          <a:bodyPr wrap="none" rtlCol="0">
            <a:spAutoFit/>
          </a:bodyPr>
          <a:lstStyle/>
          <a:p>
            <a:r>
              <a:rPr lang="en-US" dirty="0" err="1" smtClean="0"/>
              <a:t>m_star</a:t>
            </a:r>
            <a:endParaRPr lang="en-US" dirty="0"/>
          </a:p>
        </p:txBody>
      </p:sp>
      <p:sp>
        <p:nvSpPr>
          <p:cNvPr id="5" name="TextBox 4"/>
          <p:cNvSpPr txBox="1"/>
          <p:nvPr/>
        </p:nvSpPr>
        <p:spPr>
          <a:xfrm>
            <a:off x="535648" y="1640241"/>
            <a:ext cx="821484" cy="369332"/>
          </a:xfrm>
          <a:prstGeom prst="rect">
            <a:avLst/>
          </a:prstGeom>
          <a:noFill/>
        </p:spPr>
        <p:txBody>
          <a:bodyPr wrap="none" rtlCol="0">
            <a:spAutoFit/>
          </a:bodyPr>
          <a:lstStyle/>
          <a:p>
            <a:r>
              <a:rPr lang="en-US" dirty="0" err="1" smtClean="0"/>
              <a:t>m_gas</a:t>
            </a:r>
            <a:endParaRPr lang="en-US" dirty="0"/>
          </a:p>
        </p:txBody>
      </p:sp>
      <p:sp>
        <p:nvSpPr>
          <p:cNvPr id="6" name="TextBox 5"/>
          <p:cNvSpPr txBox="1"/>
          <p:nvPr/>
        </p:nvSpPr>
        <p:spPr>
          <a:xfrm>
            <a:off x="642324" y="2720586"/>
            <a:ext cx="582211" cy="369332"/>
          </a:xfrm>
          <a:prstGeom prst="rect">
            <a:avLst/>
          </a:prstGeom>
          <a:noFill/>
        </p:spPr>
        <p:txBody>
          <a:bodyPr wrap="none" rtlCol="0">
            <a:spAutoFit/>
          </a:bodyPr>
          <a:lstStyle/>
          <a:p>
            <a:r>
              <a:rPr lang="en-US" dirty="0" smtClean="0"/>
              <a:t>SFR</a:t>
            </a:r>
            <a:endParaRPr lang="en-US" dirty="0"/>
          </a:p>
        </p:txBody>
      </p:sp>
      <p:sp>
        <p:nvSpPr>
          <p:cNvPr id="7" name="TextBox 6"/>
          <p:cNvSpPr txBox="1"/>
          <p:nvPr/>
        </p:nvSpPr>
        <p:spPr>
          <a:xfrm>
            <a:off x="320809" y="3560236"/>
            <a:ext cx="1197764" cy="646331"/>
          </a:xfrm>
          <a:prstGeom prst="rect">
            <a:avLst/>
          </a:prstGeom>
          <a:noFill/>
        </p:spPr>
        <p:txBody>
          <a:bodyPr wrap="none" rtlCol="0">
            <a:spAutoFit/>
          </a:bodyPr>
          <a:lstStyle/>
          <a:p>
            <a:r>
              <a:rPr lang="en-US" dirty="0" smtClean="0"/>
              <a:t>molecular</a:t>
            </a:r>
          </a:p>
          <a:p>
            <a:r>
              <a:rPr lang="en-US" dirty="0" smtClean="0"/>
              <a:t>fraction</a:t>
            </a:r>
            <a:endParaRPr lang="en-US" dirty="0"/>
          </a:p>
        </p:txBody>
      </p:sp>
      <p:sp>
        <p:nvSpPr>
          <p:cNvPr id="8" name="TextBox 7"/>
          <p:cNvSpPr txBox="1"/>
          <p:nvPr/>
        </p:nvSpPr>
        <p:spPr>
          <a:xfrm>
            <a:off x="313308" y="4613365"/>
            <a:ext cx="1249060" cy="646331"/>
          </a:xfrm>
          <a:prstGeom prst="rect">
            <a:avLst/>
          </a:prstGeom>
          <a:noFill/>
        </p:spPr>
        <p:txBody>
          <a:bodyPr wrap="none" rtlCol="0">
            <a:spAutoFit/>
          </a:bodyPr>
          <a:lstStyle/>
          <a:p>
            <a:r>
              <a:rPr lang="en-US" dirty="0" smtClean="0"/>
              <a:t>gas</a:t>
            </a:r>
          </a:p>
          <a:p>
            <a:r>
              <a:rPr lang="en-US" dirty="0" err="1" smtClean="0"/>
              <a:t>metallicity</a:t>
            </a:r>
            <a:endParaRPr lang="en-US" dirty="0"/>
          </a:p>
        </p:txBody>
      </p:sp>
      <p:sp>
        <p:nvSpPr>
          <p:cNvPr id="9" name="TextBox 8"/>
          <p:cNvSpPr txBox="1"/>
          <p:nvPr/>
        </p:nvSpPr>
        <p:spPr>
          <a:xfrm>
            <a:off x="313308" y="5662529"/>
            <a:ext cx="1249060" cy="646331"/>
          </a:xfrm>
          <a:prstGeom prst="rect">
            <a:avLst/>
          </a:prstGeom>
          <a:noFill/>
        </p:spPr>
        <p:txBody>
          <a:bodyPr wrap="none" rtlCol="0">
            <a:spAutoFit/>
          </a:bodyPr>
          <a:lstStyle/>
          <a:p>
            <a:r>
              <a:rPr lang="en-US" dirty="0" smtClean="0"/>
              <a:t>stellar</a:t>
            </a:r>
          </a:p>
          <a:p>
            <a:r>
              <a:rPr lang="en-US" dirty="0" err="1" smtClean="0"/>
              <a:t>metallicity</a:t>
            </a:r>
            <a:endParaRPr lang="en-US" dirty="0"/>
          </a:p>
        </p:txBody>
      </p:sp>
      <p:sp>
        <p:nvSpPr>
          <p:cNvPr id="10" name="TextBox 9"/>
          <p:cNvSpPr txBox="1"/>
          <p:nvPr/>
        </p:nvSpPr>
        <p:spPr>
          <a:xfrm>
            <a:off x="6434586" y="242194"/>
            <a:ext cx="2557110" cy="3416320"/>
          </a:xfrm>
          <a:prstGeom prst="rect">
            <a:avLst/>
          </a:prstGeom>
          <a:noFill/>
        </p:spPr>
        <p:txBody>
          <a:bodyPr wrap="none" rtlCol="0">
            <a:spAutoFit/>
          </a:bodyPr>
          <a:lstStyle/>
          <a:p>
            <a:r>
              <a:rPr lang="en-US" dirty="0" smtClean="0"/>
              <a:t>results shown here</a:t>
            </a:r>
          </a:p>
          <a:p>
            <a:r>
              <a:rPr lang="en-US" dirty="0" smtClean="0"/>
              <a:t>are preliminary:</a:t>
            </a:r>
          </a:p>
          <a:p>
            <a:r>
              <a:rPr lang="en-US" dirty="0" smtClean="0"/>
              <a:t>bottom line is that</a:t>
            </a:r>
          </a:p>
          <a:p>
            <a:r>
              <a:rPr lang="en-US" dirty="0" smtClean="0"/>
              <a:t>pressure vs. Z-based</a:t>
            </a:r>
          </a:p>
          <a:p>
            <a:r>
              <a:rPr lang="en-US" dirty="0" smtClean="0"/>
              <a:t>recipes do not differ</a:t>
            </a:r>
          </a:p>
          <a:p>
            <a:r>
              <a:rPr lang="en-US" dirty="0" smtClean="0"/>
              <a:t>greatly in mass/redshift</a:t>
            </a:r>
          </a:p>
          <a:p>
            <a:r>
              <a:rPr lang="en-US" dirty="0" smtClean="0"/>
              <a:t>range relevant to </a:t>
            </a:r>
          </a:p>
          <a:p>
            <a:r>
              <a:rPr lang="en-US" dirty="0" smtClean="0"/>
              <a:t>CANDELS; </a:t>
            </a:r>
          </a:p>
          <a:p>
            <a:r>
              <a:rPr lang="en-US" dirty="0" smtClean="0"/>
              <a:t>pressure-based tend</a:t>
            </a:r>
          </a:p>
          <a:p>
            <a:r>
              <a:rPr lang="en-US" dirty="0" smtClean="0"/>
              <a:t>to predict more </a:t>
            </a:r>
          </a:p>
          <a:p>
            <a:r>
              <a:rPr lang="en-US" dirty="0" smtClean="0"/>
              <a:t>efficient SF in low-mass</a:t>
            </a:r>
          </a:p>
          <a:p>
            <a:r>
              <a:rPr lang="en-US" dirty="0" smtClean="0"/>
              <a:t>halos and at high-z</a:t>
            </a:r>
            <a:endParaRPr lang="en-US" dirty="0"/>
          </a:p>
        </p:txBody>
      </p:sp>
      <p:sp>
        <p:nvSpPr>
          <p:cNvPr id="11" name="TextBox 10"/>
          <p:cNvSpPr txBox="1"/>
          <p:nvPr/>
        </p:nvSpPr>
        <p:spPr>
          <a:xfrm>
            <a:off x="6639770" y="5985694"/>
            <a:ext cx="2351926" cy="646331"/>
          </a:xfrm>
          <a:prstGeom prst="rect">
            <a:avLst/>
          </a:prstGeom>
          <a:noFill/>
        </p:spPr>
        <p:txBody>
          <a:bodyPr wrap="none" rtlCol="0">
            <a:spAutoFit/>
          </a:bodyPr>
          <a:lstStyle/>
          <a:p>
            <a:r>
              <a:rPr lang="en-US" dirty="0" err="1" smtClean="0"/>
              <a:t>rss</a:t>
            </a:r>
            <a:r>
              <a:rPr lang="en-US" dirty="0" smtClean="0"/>
              <a:t>, Popping &amp; </a:t>
            </a:r>
            <a:r>
              <a:rPr lang="en-US" dirty="0" err="1" smtClean="0"/>
              <a:t>Trager</a:t>
            </a:r>
            <a:endParaRPr lang="en-US" dirty="0" smtClean="0"/>
          </a:p>
          <a:p>
            <a:r>
              <a:rPr lang="en-US" dirty="0" smtClean="0"/>
              <a:t>in prep</a:t>
            </a:r>
            <a:endParaRPr lang="en-US" dirty="0"/>
          </a:p>
        </p:txBody>
      </p:sp>
      <p:sp>
        <p:nvSpPr>
          <p:cNvPr id="12" name="TextBox 11"/>
          <p:cNvSpPr txBox="1"/>
          <p:nvPr/>
        </p:nvSpPr>
        <p:spPr>
          <a:xfrm>
            <a:off x="6434586" y="4014795"/>
            <a:ext cx="2217048" cy="1200329"/>
          </a:xfrm>
          <a:prstGeom prst="rect">
            <a:avLst/>
          </a:prstGeom>
          <a:noFill/>
        </p:spPr>
        <p:txBody>
          <a:bodyPr wrap="none" rtlCol="0">
            <a:spAutoFit/>
          </a:bodyPr>
          <a:lstStyle/>
          <a:p>
            <a:r>
              <a:rPr lang="en-US" dirty="0" smtClean="0"/>
              <a:t>we are in process of </a:t>
            </a:r>
          </a:p>
          <a:p>
            <a:r>
              <a:rPr lang="en-US" dirty="0" smtClean="0"/>
              <a:t>testing sensitivity to</a:t>
            </a:r>
          </a:p>
          <a:p>
            <a:r>
              <a:rPr lang="en-US" dirty="0" smtClean="0"/>
              <a:t>‘primordial’ H2 or </a:t>
            </a:r>
          </a:p>
          <a:p>
            <a:r>
              <a:rPr lang="en-US" dirty="0" err="1" smtClean="0"/>
              <a:t>metallicity</a:t>
            </a:r>
            <a:r>
              <a:rPr lang="en-US" dirty="0" smtClean="0"/>
              <a:t> ‘floor’</a:t>
            </a:r>
            <a:endParaRPr lang="en-US" dirty="0"/>
          </a:p>
        </p:txBody>
      </p:sp>
    </p:spTree>
    <p:extLst>
      <p:ext uri="{BB962C8B-B14F-4D97-AF65-F5344CB8AC3E}">
        <p14:creationId xmlns:p14="http://schemas.microsoft.com/office/powerpoint/2010/main" val="1059969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s_scale_gk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445" y="835315"/>
            <a:ext cx="6369439" cy="5739247"/>
          </a:xfrm>
          <a:prstGeom prst="rect">
            <a:avLst/>
          </a:prstGeom>
          <a:solidFill>
            <a:schemeClr val="tx1"/>
          </a:solidFill>
        </p:spPr>
      </p:pic>
      <p:sp>
        <p:nvSpPr>
          <p:cNvPr id="4" name="TextBox 3"/>
          <p:cNvSpPr txBox="1"/>
          <p:nvPr/>
        </p:nvSpPr>
        <p:spPr>
          <a:xfrm>
            <a:off x="743445" y="341979"/>
            <a:ext cx="4618272" cy="369332"/>
          </a:xfrm>
          <a:prstGeom prst="rect">
            <a:avLst/>
          </a:prstGeom>
          <a:noFill/>
        </p:spPr>
        <p:txBody>
          <a:bodyPr wrap="none" rtlCol="0">
            <a:spAutoFit/>
          </a:bodyPr>
          <a:lstStyle/>
          <a:p>
            <a:r>
              <a:rPr lang="en-US" i="1" dirty="0" smtClean="0"/>
              <a:t>match scaling relations for HI and H2 at z=0</a:t>
            </a:r>
            <a:endParaRPr lang="en-US" i="1" dirty="0"/>
          </a:p>
        </p:txBody>
      </p:sp>
      <p:sp>
        <p:nvSpPr>
          <p:cNvPr id="5" name="TextBox 4"/>
          <p:cNvSpPr txBox="1"/>
          <p:nvPr/>
        </p:nvSpPr>
        <p:spPr>
          <a:xfrm>
            <a:off x="7112884" y="5651232"/>
            <a:ext cx="1809059" cy="923330"/>
          </a:xfrm>
          <a:prstGeom prst="rect">
            <a:avLst/>
          </a:prstGeom>
          <a:noFill/>
        </p:spPr>
        <p:txBody>
          <a:bodyPr wrap="none" rtlCol="0">
            <a:spAutoFit/>
          </a:bodyPr>
          <a:lstStyle/>
          <a:p>
            <a:r>
              <a:rPr lang="en-US" dirty="0" smtClean="0"/>
              <a:t>observations</a:t>
            </a:r>
          </a:p>
          <a:p>
            <a:r>
              <a:rPr lang="en-US" dirty="0" smtClean="0"/>
              <a:t>from THINGS</a:t>
            </a:r>
          </a:p>
          <a:p>
            <a:r>
              <a:rPr lang="en-US" dirty="0" smtClean="0"/>
              <a:t>and COLDGASS</a:t>
            </a:r>
            <a:endParaRPr lang="en-US" dirty="0"/>
          </a:p>
        </p:txBody>
      </p:sp>
      <p:sp>
        <p:nvSpPr>
          <p:cNvPr id="2" name="TextBox 1"/>
          <p:cNvSpPr txBox="1"/>
          <p:nvPr/>
        </p:nvSpPr>
        <p:spPr>
          <a:xfrm>
            <a:off x="7112884" y="4894699"/>
            <a:ext cx="1828896" cy="646331"/>
          </a:xfrm>
          <a:prstGeom prst="rect">
            <a:avLst/>
          </a:prstGeom>
          <a:noFill/>
        </p:spPr>
        <p:txBody>
          <a:bodyPr wrap="none" rtlCol="0">
            <a:spAutoFit/>
          </a:bodyPr>
          <a:lstStyle/>
          <a:p>
            <a:r>
              <a:rPr lang="en-US" dirty="0" smtClean="0"/>
              <a:t>Popping, </a:t>
            </a:r>
            <a:r>
              <a:rPr lang="en-US" dirty="0" err="1" smtClean="0"/>
              <a:t>rss</a:t>
            </a:r>
            <a:endParaRPr lang="en-US" dirty="0" smtClean="0"/>
          </a:p>
          <a:p>
            <a:r>
              <a:rPr lang="en-US" dirty="0" smtClean="0"/>
              <a:t>&amp; </a:t>
            </a:r>
            <a:r>
              <a:rPr lang="en-US" dirty="0" err="1" smtClean="0"/>
              <a:t>Trager</a:t>
            </a:r>
            <a:r>
              <a:rPr lang="en-US" dirty="0" smtClean="0"/>
              <a:t> in prep</a:t>
            </a:r>
            <a:endParaRPr lang="en-US" dirty="0"/>
          </a:p>
        </p:txBody>
      </p:sp>
    </p:spTree>
    <p:extLst>
      <p:ext uri="{BB962C8B-B14F-4D97-AF65-F5344CB8AC3E}">
        <p14:creationId xmlns:p14="http://schemas.microsoft.com/office/powerpoint/2010/main" val="66924837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3841</TotalTime>
  <Words>1365</Words>
  <Application>Microsoft Macintosh PowerPoint</Application>
  <PresentationFormat>On-screen Show (4:3)</PresentationFormat>
  <Paragraphs>210</Paragraphs>
  <Slides>24</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27" baseType="lpstr">
      <vt:lpstr>Paper</vt:lpstr>
      <vt:lpstr>Equation</vt:lpstr>
      <vt:lpstr>Microsoft Equation</vt:lpstr>
      <vt:lpstr>star formation recipes in  semi-analytic models</vt:lpstr>
      <vt:lpstr>“Kennicutt Law”</vt:lpstr>
      <vt:lpstr>beyond Kennicutt</vt:lpstr>
      <vt:lpstr>Tracking molecular hydrogen</vt:lpstr>
      <vt:lpstr>H2 as function of mid-plane pressure</vt:lpstr>
      <vt:lpstr>Implementation in SAM</vt:lpstr>
      <vt:lpstr>PowerPoint Presentation</vt:lpstr>
      <vt:lpstr>PowerPoint Presentation</vt:lpstr>
      <vt:lpstr>PowerPoint Presentation</vt:lpstr>
      <vt:lpstr>cold gas mass functions z=0 </vt:lpstr>
      <vt:lpstr>What about ionized gas  within halos/galaxies?</vt:lpstr>
      <vt:lpstr>PowerPoint Presentation</vt:lpstr>
      <vt:lpstr>PowerPoint Presentation</vt:lpstr>
      <vt:lpstr>global stellar mass assembly and star formation history</vt:lpstr>
      <vt:lpstr>PowerPoint Presentation</vt:lpstr>
      <vt:lpstr>PowerPoint Presentation</vt:lpstr>
      <vt:lpstr>Summary</vt:lpstr>
      <vt:lpstr>summary of problems with the current paradigm</vt:lpstr>
      <vt:lpstr>standard star formation recipe</vt:lpstr>
      <vt:lpstr>large scale galactic outflows</vt:lpstr>
      <vt:lpstr>PowerPoint Presentation</vt:lpstr>
      <vt:lpstr>PowerPoint Presentation</vt:lpstr>
      <vt:lpstr>kennicutt-schmidt  relation</vt:lpstr>
      <vt:lpstr>gas phase metallicity</vt:lpstr>
    </vt:vector>
  </TitlesOfParts>
  <Company>STscI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Baryon Cycle in Models of Galaxy Formation</dc:title>
  <dc:creator>rachel somerville</dc:creator>
  <cp:lastModifiedBy>rachel somerville</cp:lastModifiedBy>
  <cp:revision>244</cp:revision>
  <dcterms:created xsi:type="dcterms:W3CDTF">2012-06-13T19:42:42Z</dcterms:created>
  <dcterms:modified xsi:type="dcterms:W3CDTF">2012-08-08T21:17:13Z</dcterms:modified>
</cp:coreProperties>
</file>